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tiff" ContentType="image/tif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4" r:id="rId2"/>
    <p:sldId id="295" r:id="rId3"/>
    <p:sldId id="388" r:id="rId4"/>
    <p:sldId id="311" r:id="rId5"/>
    <p:sldId id="301" r:id="rId6"/>
    <p:sldId id="302" r:id="rId7"/>
    <p:sldId id="321" r:id="rId8"/>
    <p:sldId id="414" r:id="rId9"/>
    <p:sldId id="346" r:id="rId10"/>
    <p:sldId id="389" r:id="rId11"/>
    <p:sldId id="412" r:id="rId12"/>
    <p:sldId id="410" r:id="rId13"/>
    <p:sldId id="320" r:id="rId14"/>
    <p:sldId id="299" r:id="rId15"/>
    <p:sldId id="310" r:id="rId16"/>
    <p:sldId id="303" r:id="rId17"/>
    <p:sldId id="304" r:id="rId18"/>
    <p:sldId id="305" r:id="rId19"/>
    <p:sldId id="308" r:id="rId20"/>
    <p:sldId id="386" r:id="rId21"/>
    <p:sldId id="307" r:id="rId22"/>
    <p:sldId id="409" r:id="rId23"/>
    <p:sldId id="413" r:id="rId24"/>
    <p:sldId id="297" r:id="rId25"/>
    <p:sldId id="391" r:id="rId26"/>
    <p:sldId id="415" r:id="rId27"/>
    <p:sldId id="274" r:id="rId28"/>
    <p:sldId id="271" r:id="rId29"/>
    <p:sldId id="387" r:id="rId30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66FF"/>
    <a:srgbClr val="FF33CC"/>
    <a:srgbClr val="00FF00"/>
    <a:srgbClr val="FF9999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5839" autoAdjust="0"/>
  </p:normalViewPr>
  <p:slideViewPr>
    <p:cSldViewPr>
      <p:cViewPr varScale="1">
        <p:scale>
          <a:sx n="100" d="100"/>
          <a:sy n="100" d="100"/>
        </p:scale>
        <p:origin x="-6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1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A5352-1EAD-45D5-9802-AF3C7E55F29A}" type="datetimeFigureOut">
              <a:rPr kumimoji="1" lang="ja-JP" altLang="en-US" smtClean="0"/>
              <a:pPr/>
              <a:t>2011/12/20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EA3B-C669-4685-991E-9FCF029CDF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6EDE1-E311-4204-9EB0-35795E12D48B}" type="datetimeFigureOut">
              <a:rPr kumimoji="1" lang="ja-JP" altLang="en-US" smtClean="0"/>
              <a:pPr/>
              <a:t>2011/12/20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9201D-E390-4538-AAF8-4063DBD24F0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試験したセルは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アイリス近傍に　放電によるアーク放電ピット　多数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温度上昇があると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外側は結晶構造、方位による表面の荒れのパターンが見える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→　この辺りが、放電頻度を決める因子を持っていると思われる（仮定に過ぎないが）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温度上昇をパラメータとすると　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放電頻度が統一的に見えてきた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どの構造でも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単純なパルスでは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磁場、又は相当する温度上昇　　　のみで　放電頻度が決まっている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但し、　</a:t>
            </a:r>
            <a:r>
              <a:rPr kumimoji="1" lang="en-US" altLang="ja-JP" dirty="0" smtClean="0"/>
              <a:t>150MV/m</a:t>
            </a:r>
            <a:r>
              <a:rPr kumimoji="1" lang="ja-JP" altLang="en-US" dirty="0" smtClean="0"/>
              <a:t>　級の加速電界、放電頻度は非常二大きい　場合の特徴である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の単セル試験　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</a:t>
            </a:r>
            <a:r>
              <a:rPr kumimoji="1" lang="en-US" altLang="ja-JP" dirty="0" smtClean="0"/>
              <a:t>In-situ</a:t>
            </a:r>
            <a:r>
              <a:rPr kumimoji="1" lang="ja-JP" altLang="en-US" dirty="0" smtClean="0"/>
              <a:t>　の表面観測　</a:t>
            </a:r>
            <a:r>
              <a:rPr kumimoji="1" lang="en-US" altLang="ja-JP" dirty="0" smtClean="0"/>
              <a:t>Processing</a:t>
            </a:r>
            <a:r>
              <a:rPr kumimoji="1" lang="ja-JP" altLang="en-US" dirty="0" smtClean="0"/>
              <a:t>の理解を深める</a:t>
            </a:r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で進めている　</a:t>
            </a:r>
            <a:r>
              <a:rPr kumimoji="1" lang="en-US" altLang="ja-JP" dirty="0" smtClean="0"/>
              <a:t>SW</a:t>
            </a:r>
            <a:r>
              <a:rPr kumimoji="1" lang="ja-JP" altLang="en-US" dirty="0" smtClean="0"/>
              <a:t>　ベースの設計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今後　高電界試験へ進めていく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1470025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Study of High Gradient </a:t>
            </a:r>
            <a:r>
              <a:rPr lang="en-US" altLang="ja-JP" dirty="0" smtClean="0"/>
              <a:t>Acceleration in N</a:t>
            </a:r>
            <a:r>
              <a:rPr kumimoji="1" lang="en-US" altLang="ja-JP" dirty="0" smtClean="0"/>
              <a:t>ormal </a:t>
            </a:r>
            <a:r>
              <a:rPr lang="en-US" altLang="ja-JP" dirty="0" smtClean="0"/>
              <a:t>C</a:t>
            </a:r>
            <a:r>
              <a:rPr kumimoji="1" lang="en-US" altLang="ja-JP" dirty="0" smtClean="0"/>
              <a:t>onducting Accelerator</a:t>
            </a:r>
            <a:endParaRPr kumimoji="1" lang="ja-JP" altLang="en-US" dirty="0"/>
          </a:p>
        </p:txBody>
      </p:sp>
      <p:sp>
        <p:nvSpPr>
          <p:cNvPr id="8" name="サブタイトル 7"/>
          <p:cNvSpPr>
            <a:spLocks noGrp="1"/>
          </p:cNvSpPr>
          <p:nvPr>
            <p:ph type="subTitle" idx="1"/>
          </p:nvPr>
        </p:nvSpPr>
        <p:spPr>
          <a:xfrm>
            <a:off x="1357290" y="3786190"/>
            <a:ext cx="6400800" cy="1857388"/>
          </a:xfrm>
        </p:spPr>
        <p:txBody>
          <a:bodyPr/>
          <a:lstStyle/>
          <a:p>
            <a:r>
              <a:rPr kumimoji="1" lang="en-US" altLang="ja-JP" dirty="0" smtClean="0"/>
              <a:t>US-Japan workshop</a:t>
            </a:r>
          </a:p>
          <a:p>
            <a:r>
              <a:rPr kumimoji="1" lang="en-US" altLang="ja-JP" dirty="0" smtClean="0"/>
              <a:t>Dec. 20, 2011</a:t>
            </a:r>
          </a:p>
          <a:p>
            <a:r>
              <a:rPr kumimoji="1" lang="en-US" altLang="ja-JP" dirty="0" smtClean="0"/>
              <a:t>Toshi Higo (KEK)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C:\Users\higo\2011\申請\日米\111220　ワークショップ\Single-cell post morte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200503" cy="6102356"/>
          </a:xfrm>
          <a:prstGeom prst="rect">
            <a:avLst/>
          </a:prstGeom>
          <a:noFill/>
        </p:spPr>
      </p:pic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7067726" y="6515100"/>
            <a:ext cx="2076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Photo John Van </a:t>
            </a:r>
            <a:r>
              <a:rPr lang="en-US" i="1" dirty="0" smtClean="0">
                <a:solidFill>
                  <a:srgbClr val="FF0000"/>
                </a:solidFill>
              </a:rPr>
              <a:t>Pelt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85852" y="5214950"/>
            <a:ext cx="6500858" cy="95410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Discharge pits </a:t>
            </a:r>
            <a:r>
              <a:rPr lang="en-US" altLang="ja-JP" sz="2800" dirty="0" smtClean="0"/>
              <a:t>around iris + </a:t>
            </a:r>
          </a:p>
          <a:p>
            <a:pPr algn="ctr"/>
            <a:r>
              <a:rPr lang="en-US" altLang="ja-JP" sz="2800" dirty="0" smtClean="0"/>
              <a:t>C</a:t>
            </a:r>
            <a:r>
              <a:rPr kumimoji="1" lang="en-US" altLang="ja-JP" sz="2800" dirty="0" smtClean="0"/>
              <a:t>rystal pattern by 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pulse surface heating</a:t>
            </a:r>
            <a:r>
              <a:rPr kumimoji="1" lang="en-US" altLang="ja-JP" sz="2800" dirty="0" smtClean="0">
                <a:solidFill>
                  <a:srgbClr val="0066FF"/>
                </a:solidFill>
              </a:rPr>
              <a:t>. 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</p:spTree>
  </p:cSld>
  <p:clrMapOvr>
    <a:masterClrMapping/>
  </p:clrMapOvr>
  <p:transition advTm="6542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9675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Breakdown rate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solidFill>
                  <a:srgbClr val="FF0000"/>
                </a:solidFill>
              </a:rPr>
              <a:t>pulse heating 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23528" y="5229200"/>
            <a:ext cx="8568952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BDR closely correlates to </a:t>
            </a:r>
            <a:r>
              <a:rPr kumimoji="1" lang="en-US" altLang="ja-JP" sz="3200" dirty="0" smtClean="0">
                <a:solidFill>
                  <a:srgbClr val="0066FF"/>
                </a:solidFill>
              </a:rPr>
              <a:t>pulse temperature rise</a:t>
            </a:r>
          </a:p>
        </p:txBody>
      </p:sp>
      <p:grpSp>
        <p:nvGrpSpPr>
          <p:cNvPr id="3" name="グループ化 42"/>
          <p:cNvGrpSpPr/>
          <p:nvPr/>
        </p:nvGrpSpPr>
        <p:grpSpPr>
          <a:xfrm>
            <a:off x="1142976" y="1428736"/>
            <a:ext cx="4968552" cy="3465095"/>
            <a:chOff x="2051720" y="1700808"/>
            <a:chExt cx="4968552" cy="346509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95736" y="1988840"/>
              <a:ext cx="4549347" cy="31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直線コネクタ 19"/>
            <p:cNvCxnSpPr/>
            <p:nvPr/>
          </p:nvCxnSpPr>
          <p:spPr>
            <a:xfrm rot="10800000" flipV="1">
              <a:off x="4054834" y="2203154"/>
              <a:ext cx="2286016" cy="20002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3"/>
            <p:cNvSpPr txBox="1"/>
            <p:nvPr/>
          </p:nvSpPr>
          <p:spPr>
            <a:xfrm>
              <a:off x="2768950" y="3703352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err="1" smtClean="0">
                  <a:solidFill>
                    <a:srgbClr val="00B050"/>
                  </a:solidFill>
                </a:rPr>
                <a:t>Undamped</a:t>
              </a:r>
              <a:r>
                <a:rPr kumimoji="1" lang="en-US" altLang="ja-JP" dirty="0" smtClean="0">
                  <a:solidFill>
                    <a:srgbClr val="00B050"/>
                  </a:solidFill>
                </a:rPr>
                <a:t> </a:t>
              </a:r>
              <a:endParaRPr kumimoji="1" lang="ja-JP" altLang="en-US" dirty="0">
                <a:solidFill>
                  <a:srgbClr val="00B050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912090" y="334616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</a:rPr>
                <a:t>D</a:t>
              </a:r>
              <a:r>
                <a:rPr kumimoji="1" lang="en-US" altLang="ja-JP" dirty="0" smtClean="0">
                  <a:solidFill>
                    <a:srgbClr val="FF0000"/>
                  </a:solidFill>
                </a:rPr>
                <a:t>amped 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4154835" y="422722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4683459" y="3465216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5031088" y="317469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5254871" y="309373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2892650" y="243650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/>
          </p:nvSpPr>
          <p:spPr>
            <a:xfrm>
              <a:off x="2897537" y="2555582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2902424" y="2674655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2902545" y="3017568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2912066" y="3141393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5664786" y="2798492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2911826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5555032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6228184" y="4581128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 smtClean="0">
                  <a:latin typeface="Symbol" pitchFamily="18" charset="2"/>
                </a:rPr>
                <a:t>D</a:t>
              </a:r>
              <a:r>
                <a:rPr kumimoji="1" lang="en-US" altLang="ja-JP" sz="3200" b="1" dirty="0" smtClean="0"/>
                <a:t>T</a:t>
              </a:r>
              <a:endParaRPr kumimoji="1" lang="ja-JP" altLang="en-US" sz="3200" b="1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2051720" y="1700808"/>
              <a:ext cx="24488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/>
                <a:t>TD18 BDR</a:t>
              </a:r>
              <a:endParaRPr kumimoji="1" lang="ja-JP" altLang="en-US" sz="3200" dirty="0"/>
            </a:p>
          </p:txBody>
        </p:sp>
      </p:grpSp>
      <p:sp>
        <p:nvSpPr>
          <p:cNvPr id="44" name="日付プレースホルダ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5" name="スライド番号プレースホル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46" name="フッター プレースホルダ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7668344" y="0"/>
            <a:ext cx="14756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/>
              <a:t>Faya</a:t>
            </a:r>
            <a:r>
              <a:rPr kumimoji="1" lang="en-US" altLang="ja-JP" dirty="0" smtClean="0"/>
              <a:t> Wang</a:t>
            </a:r>
            <a:endParaRPr kumimoji="1" lang="ja-JP" altLang="en-US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6572264" y="364331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>
                <a:latin typeface="Symbol" pitchFamily="18" charset="2"/>
              </a:rPr>
              <a:t>D</a:t>
            </a:r>
            <a:r>
              <a:rPr lang="en-US" altLang="ja-JP" sz="2800" b="1" dirty="0" smtClean="0"/>
              <a:t>T</a:t>
            </a:r>
            <a:r>
              <a:rPr lang="ja-JP" altLang="en-US" sz="2800" b="1" dirty="0" smtClean="0"/>
              <a:t> </a:t>
            </a:r>
            <a:r>
              <a:rPr kumimoji="1" lang="en-US" altLang="ja-JP" sz="2800" dirty="0" smtClean="0"/>
              <a:t>~ H</a:t>
            </a:r>
            <a:r>
              <a:rPr kumimoji="1" lang="en-US" altLang="ja-JP" sz="2800" baseline="-25000" dirty="0" smtClean="0"/>
              <a:t>s</a:t>
            </a:r>
            <a:r>
              <a:rPr kumimoji="1" lang="en-US" altLang="ja-JP" sz="2800" baseline="30000" dirty="0" smtClean="0"/>
              <a:t>2</a:t>
            </a:r>
            <a:endParaRPr kumimoji="1" lang="ja-JP" altLang="en-US" sz="2800" baseline="30000" dirty="0"/>
          </a:p>
        </p:txBody>
      </p:sp>
    </p:spTree>
  </p:cSld>
  <p:clrMapOvr>
    <a:masterClrMapping/>
  </p:clrMapOvr>
  <p:transition advTm="76797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14554"/>
            <a:ext cx="2422623" cy="181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2000240"/>
            <a:ext cx="2714644" cy="214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t="5269" b="2455"/>
          <a:stretch>
            <a:fillRect/>
          </a:stretch>
        </p:blipFill>
        <p:spPr bwMode="auto">
          <a:xfrm>
            <a:off x="428596" y="4071942"/>
            <a:ext cx="258192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/>
          <a:srcRect t="7843" b="1263"/>
          <a:stretch>
            <a:fillRect/>
          </a:stretch>
        </p:blipFill>
        <p:spPr bwMode="auto">
          <a:xfrm>
            <a:off x="3286116" y="4071942"/>
            <a:ext cx="2744284" cy="187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テキスト ボックス 7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786182" y="2500306"/>
            <a:ext cx="142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Magnetic field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71472" y="2500306"/>
            <a:ext cx="1500198" cy="64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Surface electric field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28794" y="492919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Accelerator gradient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14282" y="5929330"/>
            <a:ext cx="8715436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66FF"/>
                </a:solidFill>
              </a:rPr>
              <a:t>Peak pulse heating plays an important role, rather than geometry.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9" name="Picture 13" descr="1C SW A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2357430"/>
            <a:ext cx="2345274" cy="1849437"/>
          </a:xfrm>
          <a:prstGeom prst="rect">
            <a:avLst/>
          </a:prstGeom>
          <a:noFill/>
        </p:spPr>
      </p:pic>
      <p:pic>
        <p:nvPicPr>
          <p:cNvPr id="20" name="Content Placeholder 3" descr="cell_profiles.eps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43174" y="714356"/>
            <a:ext cx="5357818" cy="1626870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4714876" y="4857760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Pulse surface heating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8" name="タイトル 17"/>
          <p:cNvSpPr>
            <a:spLocks noGrp="1"/>
          </p:cNvSpPr>
          <p:nvPr>
            <p:ph type="title"/>
          </p:nvPr>
        </p:nvSpPr>
        <p:spPr>
          <a:xfrm>
            <a:off x="0" y="0"/>
            <a:ext cx="3500430" cy="12144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Importance of </a:t>
            </a:r>
            <a:r>
              <a:rPr kumimoji="1" lang="en-US" altLang="ja-JP" dirty="0" smtClean="0">
                <a:solidFill>
                  <a:srgbClr val="FF0000"/>
                </a:solidFill>
              </a:rPr>
              <a:t>magnetic field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5775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ja-JP" dirty="0" err="1" smtClean="0">
                <a:solidFill>
                  <a:srgbClr val="00B050"/>
                </a:solidFill>
              </a:rPr>
              <a:t>U</a:t>
            </a:r>
            <a:r>
              <a:rPr kumimoji="1" lang="en-US" altLang="ja-JP" dirty="0" err="1" smtClean="0">
                <a:solidFill>
                  <a:srgbClr val="00B050"/>
                </a:solidFill>
              </a:rPr>
              <a:t>ndamped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sym typeface="Wingdings" pitchFamily="2" charset="2"/>
              </a:rPr>
              <a:t>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1071538" y="1071546"/>
          <a:ext cx="6858048" cy="2643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876"/>
                <a:gridCol w="1666876"/>
                <a:gridCol w="1666876"/>
                <a:gridCol w="1857420"/>
              </a:tblGrid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 smtClean="0"/>
                        <a:t>Param</a:t>
                      </a:r>
                      <a:r>
                        <a:rPr kumimoji="1" lang="en-US" altLang="ja-JP" dirty="0" smtClean="0"/>
                        <a:t>.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Unit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T24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TD24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&lt;</a:t>
                      </a:r>
                      <a:r>
                        <a:rPr kumimoji="1" lang="en-US" altLang="ja-JP" dirty="0" err="1" smtClean="0"/>
                        <a:t>Eacc</a:t>
                      </a:r>
                      <a:r>
                        <a:rPr kumimoji="1" lang="en-US" altLang="ja-JP" dirty="0" smtClean="0"/>
                        <a:t>&gt;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A/m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100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100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Es/Ea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1.95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1.95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Es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 smtClean="0"/>
                        <a:t>MV/m</a:t>
                      </a:r>
                      <a:endParaRPr kumimoji="1" lang="ja-JP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195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195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Hs/Ea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 smtClean="0">
                          <a:latin typeface="+mj-lt"/>
                        </a:rPr>
                        <a:t>mA</a:t>
                      </a:r>
                      <a:r>
                        <a:rPr kumimoji="1" lang="en-US" altLang="ja-JP" dirty="0" smtClean="0">
                          <a:latin typeface="+mj-lt"/>
                        </a:rPr>
                        <a:t>/V</a:t>
                      </a:r>
                      <a:endParaRPr kumimoji="1" lang="ja-JP" alt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2.6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4.1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Hs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kA/m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260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410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214818"/>
            <a:ext cx="2149971" cy="158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3"/>
          <a:srcRect r="14217" b="16981"/>
          <a:stretch>
            <a:fillRect/>
          </a:stretch>
        </p:blipFill>
        <p:spPr bwMode="auto">
          <a:xfrm>
            <a:off x="2000232" y="4143380"/>
            <a:ext cx="2071702" cy="1810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351522"/>
            <a:ext cx="2000264" cy="1499296"/>
          </a:xfrm>
          <a:prstGeom prst="rect">
            <a:avLst/>
          </a:prstGeom>
          <a:noFill/>
        </p:spPr>
      </p:pic>
      <p:pic>
        <p:nvPicPr>
          <p:cNvPr id="12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286256"/>
            <a:ext cx="1540096" cy="1500198"/>
          </a:xfrm>
          <a:prstGeom prst="rect">
            <a:avLst/>
          </a:prstGeom>
          <a:noFill/>
        </p:spPr>
      </p:pic>
      <p:cxnSp>
        <p:nvCxnSpPr>
          <p:cNvPr id="14" name="直線矢印コネクタ 13"/>
          <p:cNvCxnSpPr/>
          <p:nvPr/>
        </p:nvCxnSpPr>
        <p:spPr>
          <a:xfrm rot="5400000">
            <a:off x="5393537" y="3679033"/>
            <a:ext cx="1714512" cy="1500198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3857620" y="571501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</a:rPr>
              <a:t>Hs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8" name="直線矢印コネクタ 17"/>
          <p:cNvCxnSpPr/>
          <p:nvPr/>
        </p:nvCxnSpPr>
        <p:spPr>
          <a:xfrm rot="16200000" flipH="1">
            <a:off x="6643702" y="3929066"/>
            <a:ext cx="1357322" cy="642942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右矢印 14"/>
          <p:cNvSpPr/>
          <p:nvPr/>
        </p:nvSpPr>
        <p:spPr>
          <a:xfrm>
            <a:off x="5786446" y="3357562"/>
            <a:ext cx="642942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Breakdown trigger comes from </a:t>
            </a:r>
          </a:p>
          <a:p>
            <a:pPr algn="ctr"/>
            <a:r>
              <a:rPr lang="en-US" altLang="ja-JP" sz="3600" dirty="0" smtClean="0">
                <a:solidFill>
                  <a:srgbClr val="FF0000"/>
                </a:solidFill>
              </a:rPr>
              <a:t>high magnetic field </a:t>
            </a:r>
            <a:r>
              <a:rPr lang="en-US" altLang="ja-JP" sz="3600" dirty="0" smtClean="0"/>
              <a:t>area?</a:t>
            </a:r>
            <a:endParaRPr kumimoji="1" lang="ja-JP" altLang="en-US" sz="3600" baseline="-25000" dirty="0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6553200" y="6142036"/>
            <a:ext cx="2133600" cy="365125"/>
          </a:xfrm>
        </p:spPr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214282" y="1142984"/>
            <a:ext cx="3500462" cy="2518166"/>
            <a:chOff x="357158" y="1214422"/>
            <a:chExt cx="3500462" cy="2518166"/>
          </a:xfrm>
        </p:grpSpPr>
        <p:pic>
          <p:nvPicPr>
            <p:cNvPr id="31" name="Picture 2" descr="G:\Departments\EN\Groups\MME\MM\Metallurgy\MEB-Sigma\MAichele\TD18 KEK-SLAC postmortem inspection\Slice B\TD18_KEK-SLAC_B-US-20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1214422"/>
              <a:ext cx="3357554" cy="2518166"/>
            </a:xfrm>
            <a:prstGeom prst="rect">
              <a:avLst/>
            </a:prstGeom>
            <a:noFill/>
          </p:spPr>
        </p:pic>
        <p:sp>
          <p:nvSpPr>
            <p:cNvPr id="35" name="テキスト ボックス 34"/>
            <p:cNvSpPr txBox="1"/>
            <p:nvPr/>
          </p:nvSpPr>
          <p:spPr>
            <a:xfrm>
              <a:off x="2143108" y="2071678"/>
              <a:ext cx="17145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FFFF00"/>
                  </a:solidFill>
                </a:rPr>
                <a:t>Pulse heat damage</a:t>
              </a:r>
              <a:endParaRPr kumimoji="1" lang="ja-JP" altLang="en-US" sz="28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4500562" y="1643050"/>
            <a:ext cx="4357718" cy="95410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70C0"/>
                </a:solidFill>
              </a:rPr>
              <a:t>Strange sha</a:t>
            </a:r>
            <a:r>
              <a:rPr lang="en-US" altLang="ja-JP" sz="2800" dirty="0" smtClean="0">
                <a:solidFill>
                  <a:srgbClr val="0070C0"/>
                </a:solidFill>
              </a:rPr>
              <a:t>pe appears at highest Hs point.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  <p:sp>
        <p:nvSpPr>
          <p:cNvPr id="22" name="日付プレースホルダ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grpSp>
        <p:nvGrpSpPr>
          <p:cNvPr id="37" name="グループ化 36"/>
          <p:cNvGrpSpPr/>
          <p:nvPr/>
        </p:nvGrpSpPr>
        <p:grpSpPr>
          <a:xfrm>
            <a:off x="642910" y="3429000"/>
            <a:ext cx="3857652" cy="2893240"/>
            <a:chOff x="928662" y="3357562"/>
            <a:chExt cx="3857652" cy="2893240"/>
          </a:xfrm>
        </p:grpSpPr>
        <p:pic>
          <p:nvPicPr>
            <p:cNvPr id="23" name="Picture 2" descr="G:\Departments\EN\Groups\MME\MM\Metallurgy\MEB-Sigma\MAichele\EDMS--1096980--TD18_post-mortem_SEM_observation\TD18 KEK-SLAC SliceC\TD18-SliceC-DS-59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62" y="3357562"/>
              <a:ext cx="3857652" cy="2893240"/>
            </a:xfrm>
            <a:prstGeom prst="rect">
              <a:avLst/>
            </a:prstGeom>
            <a:noFill/>
          </p:spPr>
        </p:pic>
        <p:sp>
          <p:nvSpPr>
            <p:cNvPr id="29" name="テキスト ボックス 28"/>
            <p:cNvSpPr txBox="1"/>
            <p:nvPr/>
          </p:nvSpPr>
          <p:spPr>
            <a:xfrm>
              <a:off x="1071538" y="5214950"/>
              <a:ext cx="1928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Markus </a:t>
              </a:r>
              <a:r>
                <a:rPr lang="en-US" b="1" dirty="0" err="1" smtClean="0">
                  <a:solidFill>
                    <a:srgbClr val="FF0000"/>
                  </a:solidFill>
                </a:rPr>
                <a:t>Aicheler</a:t>
              </a:r>
              <a:r>
                <a:rPr lang="en-US" b="1" dirty="0" smtClean="0">
                  <a:solidFill>
                    <a:srgbClr val="FF0000"/>
                  </a:solidFill>
                </a:rPr>
                <a:t> 13. Oct. 2010</a:t>
              </a: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3071802" y="3714752"/>
              <a:ext cx="15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 smtClean="0">
                  <a:solidFill>
                    <a:srgbClr val="FFFF00"/>
                  </a:solidFill>
                </a:rPr>
                <a:t>Hs max</a:t>
              </a:r>
            </a:p>
            <a:p>
              <a:pPr algn="ctr"/>
              <a:r>
                <a:rPr lang="en-US" altLang="ja-JP" sz="3200" b="1" dirty="0" smtClean="0">
                  <a:solidFill>
                    <a:srgbClr val="FFFF00"/>
                  </a:solidFill>
                  <a:sym typeface="Wingdings" pitchFamily="2" charset="2"/>
                </a:rPr>
                <a:t> High current</a:t>
              </a:r>
              <a:endParaRPr kumimoji="1" lang="ja-JP" altLang="en-US" sz="32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8" name="テキスト ボックス 37"/>
          <p:cNvSpPr txBox="1"/>
          <p:nvPr/>
        </p:nvSpPr>
        <p:spPr>
          <a:xfrm>
            <a:off x="4857752" y="3214686"/>
            <a:ext cx="4143436" cy="267765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70C0"/>
                </a:solidFill>
              </a:rPr>
              <a:t>Surface current is large!</a:t>
            </a:r>
          </a:p>
          <a:p>
            <a:endParaRPr lang="en-US" altLang="ja-JP" sz="2800" dirty="0" smtClean="0">
              <a:solidFill>
                <a:srgbClr val="0070C0"/>
              </a:solidFill>
            </a:endParaRPr>
          </a:p>
          <a:p>
            <a:r>
              <a:rPr kumimoji="1" lang="en-US" altLang="ja-JP" sz="2800" dirty="0" smtClean="0">
                <a:solidFill>
                  <a:srgbClr val="0070C0"/>
                </a:solidFill>
              </a:rPr>
              <a:t>400kA/m over 0.5</a:t>
            </a:r>
            <a:r>
              <a:rPr kumimoji="1" lang="en-US" altLang="ja-JP" sz="2800" dirty="0" smtClean="0">
                <a:solidFill>
                  <a:srgbClr val="0070C0"/>
                </a:solidFill>
                <a:latin typeface="Symbol" pitchFamily="18" charset="2"/>
              </a:rPr>
              <a:t>m</a:t>
            </a:r>
            <a:r>
              <a:rPr kumimoji="1" lang="en-US" altLang="ja-JP" sz="2800" dirty="0" smtClean="0">
                <a:solidFill>
                  <a:srgbClr val="0070C0"/>
                </a:solidFill>
              </a:rPr>
              <a:t>m thick</a:t>
            </a:r>
          </a:p>
          <a:p>
            <a:pPr>
              <a:buFont typeface="Wingdings"/>
              <a:buChar char="à"/>
            </a:pPr>
            <a:r>
              <a:rPr lang="en-US" altLang="ja-JP" sz="2800" dirty="0" smtClean="0">
                <a:solidFill>
                  <a:srgbClr val="0070C0"/>
                </a:solidFill>
                <a:sym typeface="Wingdings" pitchFamily="2" charset="2"/>
              </a:rPr>
              <a:t>   1A/</a:t>
            </a:r>
            <a:r>
              <a:rPr lang="en-US" altLang="ja-JP" sz="2800" dirty="0" smtClean="0">
                <a:solidFill>
                  <a:srgbClr val="0070C0"/>
                </a:solidFill>
                <a:latin typeface="Symbol" pitchFamily="18" charset="2"/>
              </a:rPr>
              <a:t>m</a:t>
            </a:r>
            <a:r>
              <a:rPr lang="en-US" altLang="ja-JP" sz="2800" dirty="0" smtClean="0">
                <a:solidFill>
                  <a:srgbClr val="0070C0"/>
                </a:solidFill>
                <a:sym typeface="Wingdings" pitchFamily="2" charset="2"/>
              </a:rPr>
              <a:t>m</a:t>
            </a:r>
            <a:r>
              <a:rPr lang="en-US" altLang="ja-JP" sz="2800" baseline="30000" dirty="0" smtClean="0">
                <a:solidFill>
                  <a:srgbClr val="0070C0"/>
                </a:solidFill>
                <a:sym typeface="Wingdings" pitchFamily="2" charset="2"/>
              </a:rPr>
              <a:t>2</a:t>
            </a:r>
            <a:endParaRPr lang="en-US" altLang="ja-JP" sz="2800" dirty="0" smtClean="0">
              <a:solidFill>
                <a:srgbClr val="0070C0"/>
              </a:solidFill>
            </a:endParaRPr>
          </a:p>
          <a:p>
            <a:r>
              <a:rPr lang="en-US" altLang="ja-JP" sz="2800" dirty="0" smtClean="0">
                <a:solidFill>
                  <a:srgbClr val="0070C0"/>
                </a:solidFill>
              </a:rPr>
              <a:t>           &gt;&gt; IC problem </a:t>
            </a:r>
          </a:p>
          <a:p>
            <a:r>
              <a:rPr lang="en-US" altLang="ja-JP" sz="2800" dirty="0" smtClean="0">
                <a:solidFill>
                  <a:srgbClr val="0070C0"/>
                </a:solidFill>
              </a:rPr>
              <a:t>                 (~</a:t>
            </a:r>
            <a:r>
              <a:rPr lang="en-US" altLang="ja-JP" sz="2800" dirty="0" smtClean="0">
                <a:solidFill>
                  <a:srgbClr val="0070C0"/>
                </a:solidFill>
                <a:sym typeface="Wingdings" pitchFamily="2" charset="2"/>
              </a:rPr>
              <a:t>0.1A/</a:t>
            </a:r>
            <a:r>
              <a:rPr lang="en-US" altLang="ja-JP" sz="2800" dirty="0" smtClean="0">
                <a:solidFill>
                  <a:srgbClr val="0070C0"/>
                </a:solidFill>
                <a:latin typeface="Symbol" pitchFamily="18" charset="2"/>
              </a:rPr>
              <a:t>m</a:t>
            </a:r>
            <a:r>
              <a:rPr lang="en-US" altLang="ja-JP" sz="2800" dirty="0" smtClean="0">
                <a:solidFill>
                  <a:srgbClr val="0070C0"/>
                </a:solidFill>
                <a:sym typeface="Wingdings" pitchFamily="2" charset="2"/>
              </a:rPr>
              <a:t>m</a:t>
            </a:r>
            <a:r>
              <a:rPr lang="en-US" altLang="ja-JP" sz="2800" baseline="30000" dirty="0" smtClean="0">
                <a:solidFill>
                  <a:srgbClr val="0070C0"/>
                </a:solidFill>
                <a:sym typeface="Wingdings" pitchFamily="2" charset="2"/>
              </a:rPr>
              <a:t>2</a:t>
            </a:r>
            <a:r>
              <a:rPr lang="en-US" altLang="ja-JP" sz="2800" dirty="0" smtClean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85728"/>
            <a:ext cx="428624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4800" dirty="0" err="1" smtClean="0">
                <a:solidFill>
                  <a:srgbClr val="FF0000"/>
                </a:solidFill>
              </a:rPr>
              <a:t>Electromigration</a:t>
            </a:r>
            <a:r>
              <a:rPr kumimoji="1" lang="en-US" altLang="ja-JP" sz="4800" dirty="0" smtClean="0">
                <a:solidFill>
                  <a:srgbClr val="FF0000"/>
                </a:solidFill>
              </a:rPr>
              <a:t>?</a:t>
            </a:r>
            <a:endParaRPr kumimoji="1" lang="ja-JP" altLang="en-US" sz="4800" dirty="0">
              <a:solidFill>
                <a:srgbClr val="FF000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pic>
        <p:nvPicPr>
          <p:cNvPr id="10243" name="Picture 3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1950" cy="9525"/>
          </a:xfrm>
          <a:prstGeom prst="rect">
            <a:avLst/>
          </a:prstGeom>
          <a:noFill/>
        </p:spPr>
      </p:pic>
      <p:pic>
        <p:nvPicPr>
          <p:cNvPr id="10244" name="Picture 4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9100" cy="9525"/>
          </a:xfrm>
          <a:prstGeom prst="rect">
            <a:avLst/>
          </a:prstGeom>
          <a:noFill/>
        </p:spPr>
      </p:pic>
      <p:pic>
        <p:nvPicPr>
          <p:cNvPr id="10245" name="Picture 5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1925" cy="9525"/>
          </a:xfrm>
          <a:prstGeom prst="rect">
            <a:avLst/>
          </a:prstGeom>
          <a:noFill/>
        </p:spPr>
      </p:pic>
      <p:pic>
        <p:nvPicPr>
          <p:cNvPr id="10246" name="Picture 6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" cy="9525"/>
          </a:xfrm>
          <a:prstGeom prst="rect">
            <a:avLst/>
          </a:prstGeom>
          <a:noFill/>
        </p:spPr>
      </p:pic>
      <p:pic>
        <p:nvPicPr>
          <p:cNvPr id="10247" name="Picture 7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1950" cy="9525"/>
          </a:xfrm>
          <a:prstGeom prst="rect">
            <a:avLst/>
          </a:prstGeom>
          <a:noFill/>
        </p:spPr>
      </p:pic>
      <p:pic>
        <p:nvPicPr>
          <p:cNvPr id="10248" name="Picture 8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3825" cy="9525"/>
          </a:xfrm>
          <a:prstGeom prst="rect">
            <a:avLst/>
          </a:prstGeom>
          <a:noFill/>
        </p:spPr>
      </p:pic>
      <p:pic>
        <p:nvPicPr>
          <p:cNvPr id="10249" name="Picture 9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" cy="9525"/>
          </a:xfrm>
          <a:prstGeom prst="rect">
            <a:avLst/>
          </a:prstGeom>
          <a:noFill/>
        </p:spPr>
      </p:pic>
      <p:pic>
        <p:nvPicPr>
          <p:cNvPr id="10250" name="Picture 10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" cy="9525"/>
          </a:xfrm>
          <a:prstGeom prst="rect">
            <a:avLst/>
          </a:prstGeom>
          <a:noFill/>
        </p:spPr>
      </p:pic>
      <p:pic>
        <p:nvPicPr>
          <p:cNvPr id="10251" name="Picture 11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3850" cy="9525"/>
          </a:xfrm>
          <a:prstGeom prst="rect">
            <a:avLst/>
          </a:prstGeom>
          <a:noFill/>
        </p:spPr>
      </p:pic>
      <p:pic>
        <p:nvPicPr>
          <p:cNvPr id="10252" name="Picture 12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4775" cy="9525"/>
          </a:xfrm>
          <a:prstGeom prst="rect">
            <a:avLst/>
          </a:prstGeom>
          <a:noFill/>
        </p:spPr>
      </p:pic>
      <p:pic>
        <p:nvPicPr>
          <p:cNvPr id="10253" name="Picture 13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81000" cy="9525"/>
          </a:xfrm>
          <a:prstGeom prst="rect">
            <a:avLst/>
          </a:prstGeom>
          <a:noFill/>
        </p:spPr>
      </p:pic>
      <p:pic>
        <p:nvPicPr>
          <p:cNvPr id="10254" name="Picture 14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9550" cy="9525"/>
          </a:xfrm>
          <a:prstGeom prst="rect">
            <a:avLst/>
          </a:prstGeom>
          <a:noFill/>
        </p:spPr>
      </p:pic>
      <p:pic>
        <p:nvPicPr>
          <p:cNvPr id="10255" name="Picture 15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600" cy="9525"/>
          </a:xfrm>
          <a:prstGeom prst="rect">
            <a:avLst/>
          </a:prstGeom>
          <a:noFill/>
        </p:spPr>
      </p:pic>
      <p:pic>
        <p:nvPicPr>
          <p:cNvPr id="10256" name="Picture 16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66750" cy="9525"/>
          </a:xfrm>
          <a:prstGeom prst="rect">
            <a:avLst/>
          </a:prstGeom>
          <a:noFill/>
        </p:spPr>
      </p:pic>
      <p:pic>
        <p:nvPicPr>
          <p:cNvPr id="10257" name="Picture 17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"/>
          </a:xfrm>
          <a:prstGeom prst="rect">
            <a:avLst/>
          </a:prstGeom>
          <a:noFill/>
        </p:spPr>
      </p:pic>
      <p:pic>
        <p:nvPicPr>
          <p:cNvPr id="10258" name="Picture 18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" cy="9525"/>
          </a:xfrm>
          <a:prstGeom prst="rect">
            <a:avLst/>
          </a:prstGeom>
          <a:noFill/>
        </p:spPr>
      </p:pic>
      <p:pic>
        <p:nvPicPr>
          <p:cNvPr id="10259" name="Picture 19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9150" cy="9525"/>
          </a:xfrm>
          <a:prstGeom prst="rect">
            <a:avLst/>
          </a:prstGeom>
          <a:noFill/>
        </p:spPr>
      </p:pic>
      <p:pic>
        <p:nvPicPr>
          <p:cNvPr id="10260" name="Picture 20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" cy="9525"/>
          </a:xfrm>
          <a:prstGeom prst="rect">
            <a:avLst/>
          </a:prstGeom>
          <a:noFill/>
        </p:spPr>
      </p:pic>
      <p:pic>
        <p:nvPicPr>
          <p:cNvPr id="10261" name="Picture 21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47700" cy="9525"/>
          </a:xfrm>
          <a:prstGeom prst="rect">
            <a:avLst/>
          </a:prstGeom>
          <a:noFill/>
        </p:spPr>
      </p:pic>
      <p:pic>
        <p:nvPicPr>
          <p:cNvPr id="10262" name="Picture 22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0025" cy="9525"/>
          </a:xfrm>
          <a:prstGeom prst="rect">
            <a:avLst/>
          </a:prstGeom>
          <a:noFill/>
        </p:spPr>
      </p:pic>
      <p:pic>
        <p:nvPicPr>
          <p:cNvPr id="10263" name="Picture 23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5" cy="9525"/>
          </a:xfrm>
          <a:prstGeom prst="rect">
            <a:avLst/>
          </a:prstGeom>
          <a:noFill/>
        </p:spPr>
      </p:pic>
      <p:pic>
        <p:nvPicPr>
          <p:cNvPr id="10264" name="Picture 24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2925" cy="9525"/>
          </a:xfrm>
          <a:prstGeom prst="rect">
            <a:avLst/>
          </a:prstGeom>
          <a:noFill/>
        </p:spPr>
      </p:pic>
      <p:pic>
        <p:nvPicPr>
          <p:cNvPr id="10265" name="Picture 25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</p:spPr>
      </p:pic>
      <p:pic>
        <p:nvPicPr>
          <p:cNvPr id="10269" name="Picture 29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" cy="371475"/>
          </a:xfrm>
          <a:prstGeom prst="rect">
            <a:avLst/>
          </a:prstGeom>
          <a:noFill/>
        </p:spPr>
      </p:pic>
      <p:pic>
        <p:nvPicPr>
          <p:cNvPr id="10272" name="Picture 32" descr="http://www.csl.mete.metu.edu.tr/images/spac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" cy="161925"/>
          </a:xfrm>
          <a:prstGeom prst="rect">
            <a:avLst/>
          </a:prstGeom>
          <a:noFill/>
        </p:spPr>
      </p:pic>
      <p:grpSp>
        <p:nvGrpSpPr>
          <p:cNvPr id="58" name="グループ化 57"/>
          <p:cNvGrpSpPr/>
          <p:nvPr/>
        </p:nvGrpSpPr>
        <p:grpSpPr>
          <a:xfrm>
            <a:off x="5500694" y="3214686"/>
            <a:ext cx="3463713" cy="1584907"/>
            <a:chOff x="5500694" y="3214686"/>
            <a:chExt cx="3463713" cy="1584907"/>
          </a:xfrm>
        </p:grpSpPr>
        <p:sp>
          <p:nvSpPr>
            <p:cNvPr id="46" name="正方形/長方形 45"/>
            <p:cNvSpPr/>
            <p:nvPr/>
          </p:nvSpPr>
          <p:spPr>
            <a:xfrm>
              <a:off x="5572132" y="4214818"/>
              <a:ext cx="33922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1" dirty="0" smtClean="0">
                  <a:solidFill>
                    <a:srgbClr val="FF0000"/>
                  </a:solidFill>
                </a:rPr>
                <a:t>D = D</a:t>
              </a:r>
              <a:r>
                <a:rPr lang="en-US" sz="3200" b="1" baseline="-25000" dirty="0" smtClean="0">
                  <a:solidFill>
                    <a:srgbClr val="FF0000"/>
                  </a:solidFill>
                </a:rPr>
                <a:t>0</a:t>
              </a:r>
              <a:r>
                <a:rPr lang="en-US" sz="3200" b="1" i="1" dirty="0" smtClean="0">
                  <a:solidFill>
                    <a:srgbClr val="FF0000"/>
                  </a:solidFill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</a:rPr>
                <a:t>exp</a:t>
              </a:r>
              <a:r>
                <a:rPr lang="en-US" sz="3200" b="1" i="1" dirty="0" smtClean="0">
                  <a:solidFill>
                    <a:srgbClr val="FF0000"/>
                  </a:solidFill>
                </a:rPr>
                <a:t> (–Q/RT)</a:t>
              </a:r>
              <a:endParaRPr lang="ja-JP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500694" y="3214686"/>
              <a:ext cx="26840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Diffusion process</a:t>
              </a:r>
              <a:endParaRPr kumimoji="1" lang="ja-JP" altLang="en-US" sz="2800" dirty="0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5715008" y="3786190"/>
              <a:ext cx="27282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dirty="0" smtClean="0"/>
                <a:t>Q=Activation energy</a:t>
              </a:r>
              <a:endParaRPr kumimoji="1" lang="ja-JP" altLang="en-US" sz="2400" dirty="0"/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571472" y="1928802"/>
            <a:ext cx="3061032" cy="1513469"/>
            <a:chOff x="571472" y="2357430"/>
            <a:chExt cx="3061032" cy="1513469"/>
          </a:xfrm>
        </p:grpSpPr>
        <p:sp>
          <p:nvSpPr>
            <p:cNvPr id="40" name="正方形/長方形 39"/>
            <p:cNvSpPr/>
            <p:nvPr/>
          </p:nvSpPr>
          <p:spPr>
            <a:xfrm>
              <a:off x="1000100" y="3286124"/>
              <a:ext cx="242889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i="1" dirty="0" err="1" smtClean="0">
                  <a:solidFill>
                    <a:srgbClr val="FF0000"/>
                  </a:solidFill>
                </a:rPr>
                <a:t>F</a:t>
              </a:r>
              <a:r>
                <a:rPr lang="en-US" sz="3200" b="1" i="1" baseline="-25000" dirty="0" err="1" smtClean="0">
                  <a:solidFill>
                    <a:srgbClr val="FF0000"/>
                  </a:solidFill>
                </a:rPr>
                <a:t>d</a:t>
              </a:r>
              <a:r>
                <a:rPr lang="en-US" sz="3200" b="1" i="1" dirty="0" smtClean="0">
                  <a:solidFill>
                    <a:srgbClr val="FF0000"/>
                  </a:solidFill>
                </a:rPr>
                <a:t> = </a:t>
              </a:r>
              <a:r>
                <a:rPr lang="en-US" sz="3200" b="1" i="1" dirty="0" err="1" smtClean="0">
                  <a:solidFill>
                    <a:srgbClr val="FF0000"/>
                  </a:solidFill>
                </a:rPr>
                <a:t>aZeE</a:t>
              </a:r>
              <a:r>
                <a:rPr lang="en-US" sz="3200" b="1" i="1" dirty="0" smtClean="0">
                  <a:solidFill>
                    <a:srgbClr val="FF0000"/>
                  </a:solidFill>
                </a:rPr>
                <a:t> </a:t>
              </a:r>
              <a:endParaRPr lang="ja-JP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571472" y="2357430"/>
              <a:ext cx="2930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Direct electric field</a:t>
              </a:r>
              <a:endParaRPr kumimoji="1" lang="ja-JP" altLang="en-US" sz="2800" dirty="0"/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1142976" y="2786058"/>
              <a:ext cx="2489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dirty="0" smtClean="0"/>
                <a:t>a=screening fact</a:t>
              </a:r>
              <a:r>
                <a:rPr lang="en-US" altLang="ja-JP" sz="2400" dirty="0" smtClean="0"/>
                <a:t>o</a:t>
              </a:r>
              <a:r>
                <a:rPr kumimoji="1" lang="en-US" altLang="ja-JP" sz="2400" dirty="0" smtClean="0"/>
                <a:t>r</a:t>
              </a:r>
              <a:endParaRPr kumimoji="1" lang="ja-JP" altLang="en-US" sz="2400" dirty="0"/>
            </a:p>
          </p:txBody>
        </p:sp>
      </p:grpSp>
      <p:grpSp>
        <p:nvGrpSpPr>
          <p:cNvPr id="57" name="グループ化 56"/>
          <p:cNvGrpSpPr/>
          <p:nvPr/>
        </p:nvGrpSpPr>
        <p:grpSpPr>
          <a:xfrm>
            <a:off x="428596" y="3714752"/>
            <a:ext cx="3952364" cy="1870659"/>
            <a:chOff x="500034" y="4071942"/>
            <a:chExt cx="3952364" cy="1870659"/>
          </a:xfrm>
        </p:grpSpPr>
        <p:sp>
          <p:nvSpPr>
            <p:cNvPr id="44" name="テキスト ボックス 43"/>
            <p:cNvSpPr txBox="1"/>
            <p:nvPr/>
          </p:nvSpPr>
          <p:spPr>
            <a:xfrm>
              <a:off x="500034" y="4071942"/>
              <a:ext cx="39523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Conduction electron wind</a:t>
              </a:r>
              <a:endParaRPr kumimoji="1" lang="ja-JP" altLang="en-US" sz="2800" dirty="0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1214414" y="5357826"/>
              <a:ext cx="241341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1" dirty="0" err="1" smtClean="0">
                  <a:solidFill>
                    <a:srgbClr val="FF0000"/>
                  </a:solidFill>
                </a:rPr>
                <a:t>F</a:t>
              </a:r>
              <a:r>
                <a:rPr lang="en-US" sz="3200" b="1" i="1" baseline="-25000" dirty="0" err="1" smtClean="0">
                  <a:solidFill>
                    <a:srgbClr val="FF0000"/>
                  </a:solidFill>
                </a:rPr>
                <a:t>w</a:t>
              </a:r>
              <a:r>
                <a:rPr lang="en-US" sz="3200" b="1" dirty="0" smtClean="0">
                  <a:solidFill>
                    <a:srgbClr val="FF0000"/>
                  </a:solidFill>
                </a:rPr>
                <a:t> = </a:t>
              </a:r>
              <a:r>
                <a:rPr lang="en-US" sz="3200" b="1" i="1" dirty="0" smtClean="0">
                  <a:solidFill>
                    <a:srgbClr val="FF0000"/>
                  </a:solidFill>
                </a:rPr>
                <a:t>–</a:t>
              </a:r>
              <a:r>
                <a:rPr lang="en-US" sz="3200" b="1" i="1" dirty="0" err="1" smtClean="0">
                  <a:solidFill>
                    <a:srgbClr val="FF0000"/>
                  </a:solidFill>
                </a:rPr>
                <a:t>en</a:t>
              </a:r>
              <a:r>
                <a:rPr lang="en-US" sz="3200" b="1" i="1" baseline="-25000" dirty="0" err="1" smtClean="0">
                  <a:solidFill>
                    <a:srgbClr val="FF0000"/>
                  </a:solidFill>
                </a:rPr>
                <a:t>e</a:t>
              </a:r>
              <a:r>
                <a:rPr lang="en-US" sz="3200" b="1" i="1" dirty="0" err="1" smtClean="0">
                  <a:solidFill>
                    <a:srgbClr val="FF0000"/>
                  </a:solidFill>
                </a:rPr>
                <a:t>λσ</a:t>
              </a:r>
              <a:r>
                <a:rPr lang="en-US" sz="3200" b="1" i="1" baseline="-25000" dirty="0" err="1" smtClean="0">
                  <a:solidFill>
                    <a:srgbClr val="FF0000"/>
                  </a:solidFill>
                </a:rPr>
                <a:t>i</a:t>
              </a:r>
              <a:r>
                <a:rPr lang="en-US" sz="3200" b="1" i="1" dirty="0" err="1" smtClean="0">
                  <a:solidFill>
                    <a:srgbClr val="FF0000"/>
                  </a:solidFill>
                </a:rPr>
                <a:t>E</a:t>
              </a:r>
              <a:endParaRPr lang="ja-JP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1000100" y="4572008"/>
              <a:ext cx="3213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>
                  <a:latin typeface="Symbol" pitchFamily="18" charset="2"/>
                </a:rPr>
                <a:t>s</a:t>
              </a:r>
              <a:r>
                <a:rPr kumimoji="1" lang="en-US" altLang="ja-JP" sz="2400" dirty="0" smtClean="0"/>
                <a:t>=collision cross section</a:t>
              </a:r>
            </a:p>
            <a:p>
              <a:r>
                <a:rPr lang="en-US" altLang="ja-JP" sz="2400" dirty="0" smtClean="0">
                  <a:latin typeface="Symbol" pitchFamily="18" charset="2"/>
                </a:rPr>
                <a:t>l</a:t>
              </a:r>
              <a:r>
                <a:rPr lang="en-US" altLang="ja-JP" sz="2400" dirty="0" smtClean="0"/>
                <a:t>=mean free path</a:t>
              </a:r>
              <a:endParaRPr kumimoji="1" lang="ja-JP" altLang="en-US" sz="2400" dirty="0"/>
            </a:p>
          </p:txBody>
        </p:sp>
      </p:grpSp>
      <p:sp>
        <p:nvSpPr>
          <p:cNvPr id="51" name="右矢印 50"/>
          <p:cNvSpPr/>
          <p:nvPr/>
        </p:nvSpPr>
        <p:spPr>
          <a:xfrm>
            <a:off x="4786314" y="3500438"/>
            <a:ext cx="571504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4357686" y="5143512"/>
            <a:ext cx="4500594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66FF"/>
                </a:solidFill>
              </a:rPr>
              <a:t>Crystal defect, boundary, void, etc. are related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4214810" y="214290"/>
            <a:ext cx="4786314" cy="2581275"/>
            <a:chOff x="4214810" y="214290"/>
            <a:chExt cx="4786314" cy="2581275"/>
          </a:xfrm>
        </p:grpSpPr>
        <p:pic>
          <p:nvPicPr>
            <p:cNvPr id="53" name="図 52" descr="http://www.doitpoms.ac.uk/tlplib/electromigration/figures/hillock_small.png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14810" y="214290"/>
              <a:ext cx="4762500" cy="258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テキスト ボックス 53"/>
            <p:cNvSpPr txBox="1"/>
            <p:nvPr/>
          </p:nvSpPr>
          <p:spPr>
            <a:xfrm>
              <a:off x="6500826" y="357166"/>
              <a:ext cx="250029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dirty="0" smtClean="0"/>
                <a:t>Taken from web: </a:t>
              </a:r>
              <a:r>
                <a:rPr kumimoji="1" lang="en-US" altLang="ja-JP" dirty="0" smtClean="0"/>
                <a:t>University of Cambridge.</a:t>
              </a:r>
              <a:endParaRPr kumimoji="1" lang="ja-JP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What limits high gradient is:</a:t>
            </a:r>
            <a:br>
              <a:rPr lang="en-US" altLang="ja-JP" dirty="0" smtClean="0"/>
            </a:br>
            <a:r>
              <a:rPr lang="en-US" altLang="ja-JP" sz="3600" dirty="0" smtClean="0">
                <a:solidFill>
                  <a:srgbClr val="FF0000"/>
                </a:solidFill>
              </a:rPr>
              <a:t> Arc, Discharge, Breakdown, …. In vacuum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Appears in such as</a:t>
            </a:r>
          </a:p>
          <a:p>
            <a:pPr lvl="1"/>
            <a:r>
              <a:rPr lang="en-US" altLang="ja-JP" dirty="0" smtClean="0">
                <a:solidFill>
                  <a:srgbClr val="0066FF"/>
                </a:solidFill>
              </a:rPr>
              <a:t>Processing </a:t>
            </a:r>
          </a:p>
          <a:p>
            <a:pPr lvl="2"/>
            <a:r>
              <a:rPr lang="en-US" altLang="ja-JP" dirty="0" smtClean="0"/>
              <a:t>Period needed until reaching goal</a:t>
            </a:r>
          </a:p>
          <a:p>
            <a:pPr lvl="2"/>
            <a:r>
              <a:rPr lang="en-US" altLang="ja-JP" dirty="0" smtClean="0"/>
              <a:t>How many BD’s are needed to reach goal</a:t>
            </a:r>
          </a:p>
          <a:p>
            <a:pPr lvl="1"/>
            <a:r>
              <a:rPr lang="en-US" altLang="ja-JP" dirty="0" smtClean="0">
                <a:solidFill>
                  <a:srgbClr val="0066FF"/>
                </a:solidFill>
              </a:rPr>
              <a:t>Breakdown</a:t>
            </a:r>
          </a:p>
          <a:p>
            <a:pPr lvl="2"/>
            <a:r>
              <a:rPr lang="en-US" altLang="ja-JP" dirty="0" smtClean="0">
                <a:sym typeface="Wingdings" pitchFamily="2" charset="2"/>
              </a:rPr>
              <a:t>Luminosity loss, material damage</a:t>
            </a:r>
          </a:p>
          <a:p>
            <a:pPr lvl="2"/>
            <a:r>
              <a:rPr lang="en-US" altLang="ja-JP" dirty="0" smtClean="0">
                <a:sym typeface="Wingdings" pitchFamily="2" charset="2"/>
              </a:rPr>
              <a:t>Requirement of spare units recovery time</a:t>
            </a:r>
            <a:endParaRPr lang="en-US" altLang="ja-JP" dirty="0" smtClean="0"/>
          </a:p>
          <a:p>
            <a:pPr lvl="1"/>
            <a:r>
              <a:rPr kumimoji="1" lang="en-US" altLang="ja-JP" dirty="0" smtClean="0">
                <a:solidFill>
                  <a:srgbClr val="0066FF"/>
                </a:solidFill>
              </a:rPr>
              <a:t>Damage </a:t>
            </a:r>
          </a:p>
          <a:p>
            <a:pPr lvl="2"/>
            <a:r>
              <a:rPr lang="en-US" altLang="ja-JP" dirty="0" smtClean="0"/>
              <a:t>Cumulative damage perturbs frequency</a:t>
            </a:r>
            <a:endParaRPr kumimoji="1" lang="en-US" altLang="ja-JP" dirty="0" smtClean="0"/>
          </a:p>
          <a:p>
            <a:endParaRPr lang="en-US" altLang="ja-JP" dirty="0" smtClean="0"/>
          </a:p>
          <a:p>
            <a:pPr lvl="1"/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We need to understand </a:t>
            </a:r>
            <a:br>
              <a:rPr lang="en-US" altLang="ja-JP" dirty="0" smtClean="0"/>
            </a:br>
            <a:r>
              <a:rPr lang="en-US" altLang="ja-JP" dirty="0" smtClean="0">
                <a:solidFill>
                  <a:srgbClr val="FF0000"/>
                </a:solidFill>
              </a:rPr>
              <a:t>physical mechanism of vacuum arc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ja-JP" dirty="0" smtClean="0">
                <a:solidFill>
                  <a:srgbClr val="0066FF"/>
                </a:solidFill>
              </a:rPr>
              <a:t>Possible and proposed mechanisms</a:t>
            </a:r>
          </a:p>
          <a:p>
            <a:pPr lvl="1"/>
            <a:r>
              <a:rPr lang="en-US" altLang="ja-JP" dirty="0" smtClean="0"/>
              <a:t>Sharp edge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u="sng" dirty="0" smtClean="0">
                <a:sym typeface="Wingdings" pitchFamily="2" charset="2"/>
              </a:rPr>
              <a:t>Es enhancement </a:t>
            </a:r>
            <a:r>
              <a:rPr lang="en-US" altLang="ja-JP" dirty="0" smtClean="0">
                <a:sym typeface="Wingdings" pitchFamily="2" charset="2"/>
              </a:rPr>
              <a:t> FE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Es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u="sng" dirty="0" smtClean="0">
                <a:sym typeface="Wingdings" pitchFamily="2" charset="2"/>
              </a:rPr>
              <a:t>Maxwell’s stress </a:t>
            </a:r>
            <a:r>
              <a:rPr lang="en-US" altLang="ja-JP" dirty="0" smtClean="0">
                <a:sym typeface="Wingdings" pitchFamily="2" charset="2"/>
              </a:rPr>
              <a:t> pull up crystal  FE  plasma development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Hs </a:t>
            </a:r>
            <a:r>
              <a:rPr lang="en-US" altLang="ja-JP" dirty="0" smtClean="0">
                <a:sym typeface="Wingdings" pitchFamily="2" charset="2"/>
              </a:rPr>
              <a:t> pulse heating  </a:t>
            </a:r>
            <a:r>
              <a:rPr lang="en-US" altLang="ja-JP" u="sng" dirty="0" smtClean="0">
                <a:sym typeface="Wingdings" pitchFamily="2" charset="2"/>
              </a:rPr>
              <a:t>fatigue</a:t>
            </a:r>
            <a:r>
              <a:rPr lang="en-US" altLang="ja-JP" dirty="0" smtClean="0">
                <a:sym typeface="Wingdings" pitchFamily="2" charset="2"/>
              </a:rPr>
              <a:t>  edges and ruptures  high Es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Hs  high current density  </a:t>
            </a:r>
            <a:r>
              <a:rPr lang="en-US" altLang="ja-JP" u="sng" dirty="0" err="1" smtClean="0">
                <a:sym typeface="Wingdings" pitchFamily="2" charset="2"/>
              </a:rPr>
              <a:t>electromigration</a:t>
            </a:r>
            <a:endParaRPr lang="en-US" altLang="ja-JP" u="sng" dirty="0" smtClean="0"/>
          </a:p>
          <a:p>
            <a:r>
              <a:rPr lang="en-US" altLang="ja-JP" dirty="0" smtClean="0">
                <a:solidFill>
                  <a:srgbClr val="0066FF"/>
                </a:solidFill>
              </a:rPr>
              <a:t>BD Trigger and evolution to discharge</a:t>
            </a:r>
          </a:p>
          <a:p>
            <a:pPr lvl="1"/>
            <a:r>
              <a:rPr lang="en-US" altLang="ja-JP" dirty="0" smtClean="0"/>
              <a:t>Understand </a:t>
            </a:r>
            <a:r>
              <a:rPr lang="en-US" altLang="ja-JP" u="sng" dirty="0" smtClean="0"/>
              <a:t>m</a:t>
            </a:r>
            <a:r>
              <a:rPr kumimoji="1" lang="en-US" altLang="ja-JP" u="sng" dirty="0" smtClean="0"/>
              <a:t>echanism </a:t>
            </a:r>
          </a:p>
          <a:p>
            <a:pPr lvl="1"/>
            <a:r>
              <a:rPr lang="en-US" altLang="ja-JP" dirty="0" smtClean="0"/>
              <a:t>E</a:t>
            </a:r>
            <a:r>
              <a:rPr kumimoji="1" lang="en-US" altLang="ja-JP" dirty="0" smtClean="0"/>
              <a:t>stimate </a:t>
            </a:r>
            <a:r>
              <a:rPr kumimoji="1" lang="en-US" altLang="ja-JP" u="sng" dirty="0" smtClean="0"/>
              <a:t>degree of damage</a:t>
            </a:r>
            <a:endParaRPr kumimoji="1" lang="ja-JP" altLang="en-US" u="sng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How to study</a:t>
            </a:r>
            <a:r>
              <a:rPr lang="en-US" altLang="ja-JP" dirty="0" smtClean="0">
                <a:solidFill>
                  <a:srgbClr val="FF0000"/>
                </a:solidFill>
              </a:rPr>
              <a:t> mechanism 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and develop </a:t>
            </a:r>
            <a:r>
              <a:rPr lang="en-US" altLang="ja-JP" dirty="0" smtClean="0">
                <a:solidFill>
                  <a:srgbClr val="FF0000"/>
                </a:solidFill>
              </a:rPr>
              <a:t>suppression technology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857224" y="1785926"/>
            <a:ext cx="7429552" cy="4071966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Prototype test</a:t>
            </a:r>
          </a:p>
          <a:p>
            <a:pPr lvl="1"/>
            <a:r>
              <a:rPr lang="en-US" altLang="ja-JP" dirty="0" smtClean="0"/>
              <a:t>GLC/NLC </a:t>
            </a:r>
            <a:r>
              <a:rPr lang="en-US" altLang="ja-JP" dirty="0" smtClean="0">
                <a:sym typeface="Wingdings" pitchFamily="2" charset="2"/>
              </a:rPr>
              <a:t> CLIC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0066FF"/>
                </a:solidFill>
              </a:rPr>
              <a:t>Study with</a:t>
            </a:r>
            <a:r>
              <a:rPr kumimoji="1" lang="en-US" altLang="ja-JP" dirty="0" smtClean="0">
                <a:solidFill>
                  <a:srgbClr val="0066FF"/>
                </a:solidFill>
              </a:rPr>
              <a:t> simple geometry</a:t>
            </a:r>
          </a:p>
          <a:p>
            <a:pPr lvl="1"/>
            <a:r>
              <a:rPr lang="en-US" altLang="ja-JP" dirty="0" smtClean="0"/>
              <a:t>Single-cell setup, waveguide, DC, etc.</a:t>
            </a:r>
          </a:p>
          <a:p>
            <a:r>
              <a:rPr kumimoji="1" lang="en-US" altLang="ja-JP" dirty="0" smtClean="0">
                <a:solidFill>
                  <a:srgbClr val="0066FF"/>
                </a:solidFill>
              </a:rPr>
              <a:t>Developments in the area such as</a:t>
            </a:r>
          </a:p>
          <a:p>
            <a:pPr lvl="1"/>
            <a:r>
              <a:rPr lang="en-US" altLang="ja-JP" dirty="0" smtClean="0"/>
              <a:t>Geometry, fabrication, a</a:t>
            </a:r>
            <a:r>
              <a:rPr kumimoji="1" lang="en-US" altLang="ja-JP" dirty="0" smtClean="0"/>
              <a:t>ssembly technique</a:t>
            </a:r>
          </a:p>
          <a:p>
            <a:pPr lvl="1"/>
            <a:r>
              <a:rPr lang="en-US" altLang="ja-JP" dirty="0" smtClean="0"/>
              <a:t>Processing method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Keys studies </a:t>
            </a:r>
            <a:r>
              <a:rPr lang="en-US" altLang="ja-JP" dirty="0" smtClean="0">
                <a:solidFill>
                  <a:srgbClr val="FF0000"/>
                </a:solidFill>
              </a:rPr>
              <a:t>supported by US-Japan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4857784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KEK</a:t>
            </a:r>
          </a:p>
          <a:p>
            <a:pPr lvl="1"/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Parts fabrication</a:t>
            </a:r>
          </a:p>
          <a:p>
            <a:pPr lvl="1"/>
            <a:r>
              <a:rPr lang="en-US" altLang="ja-JP" dirty="0" smtClean="0"/>
              <a:t>Long-term high gradient test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66FF"/>
                </a:solidFill>
              </a:rPr>
              <a:t>SLAC</a:t>
            </a:r>
          </a:p>
          <a:p>
            <a:pPr lvl="1"/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polishing and a</a:t>
            </a:r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ssembly </a:t>
            </a:r>
          </a:p>
          <a:p>
            <a:pPr lvl="1"/>
            <a:r>
              <a:rPr kumimoji="1"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Hydrogen furnace 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vacuum baking</a:t>
            </a:r>
          </a:p>
          <a:p>
            <a:pPr lvl="1"/>
            <a:r>
              <a:rPr kumimoji="1" lang="en-US" altLang="ja-JP" dirty="0" smtClean="0"/>
              <a:t>Very high power test</a:t>
            </a:r>
          </a:p>
          <a:p>
            <a:pPr lvl="1"/>
            <a:r>
              <a:rPr lang="en-US" altLang="ja-JP" dirty="0" smtClean="0"/>
              <a:t>Various specific tests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66FF"/>
                </a:solidFill>
              </a:rPr>
              <a:t>US high gradient collaboration</a:t>
            </a:r>
          </a:p>
          <a:p>
            <a:pPr lvl="1"/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Exchange of ideas and experimental results</a:t>
            </a:r>
          </a:p>
          <a:p>
            <a:pPr lvl="1"/>
            <a:r>
              <a:rPr kumimoji="1" lang="en-US" altLang="ja-JP" dirty="0" smtClean="0"/>
              <a:t>Specific tests in  special conditions and environments</a:t>
            </a:r>
          </a:p>
          <a:p>
            <a:pPr lvl="1"/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14348" y="1785926"/>
            <a:ext cx="7972452" cy="4340237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Mission of the study</a:t>
            </a:r>
          </a:p>
          <a:p>
            <a:r>
              <a:rPr kumimoji="1" lang="en-US" altLang="ja-JP" dirty="0" smtClean="0"/>
              <a:t>State of the art</a:t>
            </a:r>
          </a:p>
          <a:p>
            <a:r>
              <a:rPr lang="en-US" altLang="ja-JP" dirty="0" smtClean="0"/>
              <a:t>What prevents us from high gradient</a:t>
            </a:r>
          </a:p>
          <a:p>
            <a:r>
              <a:rPr lang="en-US" altLang="ja-JP" dirty="0" smtClean="0"/>
              <a:t>Trial to understand p</a:t>
            </a:r>
            <a:r>
              <a:rPr kumimoji="1" lang="en-US" altLang="ja-JP" dirty="0" smtClean="0"/>
              <a:t>hysical mechanism</a:t>
            </a:r>
          </a:p>
          <a:p>
            <a:r>
              <a:rPr lang="en-US" altLang="ja-JP" dirty="0" smtClean="0"/>
              <a:t>How to develop the technology</a:t>
            </a:r>
          </a:p>
          <a:p>
            <a:r>
              <a:rPr kumimoji="1" lang="en-US" altLang="ja-JP" dirty="0" smtClean="0"/>
              <a:t>Contribution based on US-Japan program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prototype test flow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</p:spTree>
  </p:cSld>
  <p:clrMapOvr>
    <a:masterClrMapping/>
  </p:clrMapOvr>
  <p:transition advTm="34876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What to be studied </a:t>
            </a:r>
            <a:r>
              <a:rPr lang="en-US" altLang="ja-JP" dirty="0" smtClean="0">
                <a:solidFill>
                  <a:srgbClr val="FF0000"/>
                </a:solidFill>
              </a:rPr>
              <a:t>toward future 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14348" y="1500174"/>
            <a:ext cx="7929618" cy="4572032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Explore b</a:t>
            </a:r>
            <a:r>
              <a:rPr kumimoji="1" lang="en-US" altLang="ja-JP" dirty="0" smtClean="0"/>
              <a:t>asic </a:t>
            </a:r>
            <a:r>
              <a:rPr kumimoji="1" lang="en-US" altLang="ja-JP" dirty="0" smtClean="0">
                <a:solidFill>
                  <a:srgbClr val="0066FF"/>
                </a:solidFill>
              </a:rPr>
              <a:t>studies </a:t>
            </a:r>
            <a:r>
              <a:rPr kumimoji="1" lang="en-US" altLang="ja-JP" dirty="0" smtClean="0">
                <a:solidFill>
                  <a:srgbClr val="FF0000"/>
                </a:solidFill>
              </a:rPr>
              <a:t>(KEK and SLAC)</a:t>
            </a:r>
          </a:p>
          <a:p>
            <a:r>
              <a:rPr lang="en-US" altLang="ja-JP" dirty="0" smtClean="0"/>
              <a:t>Continue evaluation of </a:t>
            </a:r>
            <a:r>
              <a:rPr lang="en-US" altLang="ja-JP" dirty="0" smtClean="0">
                <a:solidFill>
                  <a:srgbClr val="0066FF"/>
                </a:solidFill>
              </a:rPr>
              <a:t>prototype structures </a:t>
            </a:r>
            <a:r>
              <a:rPr lang="en-US" altLang="ja-JP" dirty="0" smtClean="0">
                <a:solidFill>
                  <a:srgbClr val="FF0000"/>
                </a:solidFill>
              </a:rPr>
              <a:t>(KEK and SLAC)</a:t>
            </a:r>
          </a:p>
          <a:p>
            <a:r>
              <a:rPr lang="en-US" altLang="ja-JP" dirty="0" smtClean="0"/>
              <a:t>Understand </a:t>
            </a:r>
            <a:r>
              <a:rPr lang="en-US" altLang="ja-JP" dirty="0" smtClean="0">
                <a:solidFill>
                  <a:srgbClr val="0066FF"/>
                </a:solidFill>
              </a:rPr>
              <a:t>structure whole life </a:t>
            </a:r>
            <a:r>
              <a:rPr lang="en-US" altLang="ja-JP" dirty="0" smtClean="0"/>
              <a:t>and improve </a:t>
            </a:r>
            <a:r>
              <a:rPr lang="en-US" altLang="ja-JP" dirty="0" smtClean="0">
                <a:solidFill>
                  <a:srgbClr val="0066FF"/>
                </a:solidFill>
              </a:rPr>
              <a:t>processing</a:t>
            </a:r>
            <a:r>
              <a:rPr lang="en-US" altLang="ja-JP" dirty="0" smtClean="0">
                <a:solidFill>
                  <a:srgbClr val="FF0000"/>
                </a:solidFill>
              </a:rPr>
              <a:t> (KEK)</a:t>
            </a:r>
          </a:p>
          <a:p>
            <a:pPr lvl="1"/>
            <a:r>
              <a:rPr lang="en-US" altLang="ja-JP" dirty="0" smtClean="0"/>
              <a:t>Initial ramp up stage</a:t>
            </a:r>
          </a:p>
          <a:p>
            <a:pPr lvl="1"/>
            <a:r>
              <a:rPr lang="en-US" altLang="ja-JP" dirty="0" smtClean="0"/>
              <a:t>Establish target operation</a:t>
            </a:r>
          </a:p>
          <a:p>
            <a:pPr lvl="1"/>
            <a:r>
              <a:rPr lang="en-US" altLang="ja-JP" dirty="0" smtClean="0"/>
              <a:t>Stability through long-term operation</a:t>
            </a:r>
          </a:p>
          <a:p>
            <a:r>
              <a:rPr lang="en-US" altLang="ja-JP" dirty="0" smtClean="0"/>
              <a:t>Study feasibility </a:t>
            </a:r>
            <a:r>
              <a:rPr kumimoji="1" lang="en-US" altLang="ja-JP" dirty="0" smtClean="0"/>
              <a:t>of </a:t>
            </a:r>
            <a:r>
              <a:rPr kumimoji="1" lang="en-US" altLang="ja-JP" dirty="0" smtClean="0">
                <a:solidFill>
                  <a:srgbClr val="0066FF"/>
                </a:solidFill>
              </a:rPr>
              <a:t>much higher gradient </a:t>
            </a:r>
            <a:r>
              <a:rPr kumimoji="1" lang="en-US" altLang="ja-JP" dirty="0" smtClean="0">
                <a:solidFill>
                  <a:srgbClr val="FF0000"/>
                </a:solidFill>
              </a:rPr>
              <a:t>(SLAC)</a:t>
            </a:r>
          </a:p>
          <a:p>
            <a:pPr lvl="1"/>
            <a:r>
              <a:rPr lang="en-US" altLang="ja-JP" dirty="0" smtClean="0"/>
              <a:t>SW approach and m</a:t>
            </a:r>
            <a:r>
              <a:rPr kumimoji="1" lang="en-US" altLang="ja-JP" dirty="0" smtClean="0"/>
              <a:t>aterial approach</a:t>
            </a:r>
          </a:p>
          <a:p>
            <a:pPr lvl="1"/>
            <a:r>
              <a:rPr lang="en-US" altLang="ja-JP" dirty="0" smtClean="0"/>
              <a:t>To understand practical operation regime</a:t>
            </a:r>
            <a:endParaRPr kumimoji="1" lang="en-US" altLang="ja-JP" dirty="0" smtClean="0"/>
          </a:p>
          <a:p>
            <a:endParaRPr lang="en-US" altLang="ja-JP" dirty="0" smtClean="0"/>
          </a:p>
          <a:p>
            <a:pPr lvl="1"/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C:\Users\higo\2011\申請\日米\111220　ワークショップ\Pulse hea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048500" cy="5753100"/>
          </a:xfrm>
          <a:prstGeom prst="rect">
            <a:avLst/>
          </a:prstGeom>
          <a:noFill/>
        </p:spPr>
      </p:pic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altLang="ja-JP" smtClean="0"/>
              <a:t>Y.Higashi, Joint MAP &amp; High Gradient RF collaboration Workshop, 1-4 November, 2011,</a:t>
            </a:r>
            <a:endParaRPr lang="en-US" altLang="ja-JP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892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ja-JP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329113" y="3197225"/>
            <a:ext cx="4841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ja-JP" altLang="en-US" sz="1200" b="0">
                <a:ea typeface="ＭＳ Ｐゴシック" pitchFamily="50" charset="-128"/>
                <a:cs typeface="Times New Roman" pitchFamily="18" charset="0"/>
              </a:rPr>
              <a:t>       </a:t>
            </a:r>
            <a:endParaRPr lang="ja-JP" altLang="en-US" b="0">
              <a:ea typeface="ＭＳ Ｐゴシック" pitchFamily="50" charset="-128"/>
              <a:cs typeface="Times New Roman" pitchFamily="18" charset="0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6143636" y="5643578"/>
            <a:ext cx="2362200" cy="661990"/>
            <a:chOff x="6143636" y="5643578"/>
            <a:chExt cx="2362200" cy="661990"/>
          </a:xfrm>
        </p:grpSpPr>
        <p:sp>
          <p:nvSpPr>
            <p:cNvPr id="41" name="Text Box 40"/>
            <p:cNvSpPr txBox="1">
              <a:spLocks noChangeArrowheads="1"/>
            </p:cNvSpPr>
            <p:nvPr/>
          </p:nvSpPr>
          <p:spPr bwMode="auto">
            <a:xfrm>
              <a:off x="6143636" y="6000768"/>
              <a:ext cx="2362200" cy="304800"/>
            </a:xfrm>
            <a:prstGeom prst="rect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ja-JP" sz="1400" b="0" dirty="0">
                  <a:solidFill>
                    <a:schemeClr val="bg1"/>
                  </a:solidFill>
                  <a:ea typeface="ＭＳ Ｐゴシック" pitchFamily="50" charset="-128"/>
                </a:rPr>
                <a:t>Hardness Test Value</a:t>
              </a: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215074" y="5643578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Copperplate Gothic Bold" pitchFamily="34" charset="0"/>
                </a:rPr>
                <a:t>SLAC:</a:t>
              </a:r>
              <a:r>
                <a:rPr lang="en-US" altLang="ja-JP" dirty="0" smtClean="0"/>
                <a:t>  L. Laurent</a:t>
              </a:r>
              <a:endParaRPr kumimoji="1" lang="ja-JP" altLang="en-US" dirty="0"/>
            </a:p>
          </p:txBody>
        </p:sp>
      </p:grpSp>
      <p:sp>
        <p:nvSpPr>
          <p:cNvPr id="44" name="スライド番号プレースホルダ 4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AA1CC82-23A4-4520-9D8C-4E7356CBB1BD}" type="slidenum">
              <a:rPr lang="en-US" altLang="ja-JP" smtClean="0"/>
              <a:pPr/>
              <a:t>22</a:t>
            </a:fld>
            <a:endParaRPr lang="en-US" altLang="ja-JP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14282" y="357166"/>
            <a:ext cx="3071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solidFill>
                  <a:srgbClr val="FF0000"/>
                </a:solidFill>
              </a:rPr>
              <a:t>Pulse heating </a:t>
            </a:r>
            <a:r>
              <a:rPr kumimoji="1" lang="en-US" altLang="ja-JP" sz="2800" dirty="0" smtClean="0"/>
              <a:t>and surface deterioration</a:t>
            </a:r>
          </a:p>
          <a:p>
            <a:r>
              <a:rPr lang="en-US" altLang="ja-JP" sz="2800" dirty="0" smtClean="0"/>
              <a:t>(done)</a:t>
            </a:r>
            <a:endParaRPr kumimoji="1" lang="ja-JP" altLang="en-US" sz="2800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5500694" y="4929198"/>
            <a:ext cx="350046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srgbClr val="0066FF"/>
                </a:solidFill>
              </a:rPr>
              <a:t>H</a:t>
            </a:r>
            <a:r>
              <a:rPr kumimoji="1" lang="en-US" altLang="ja-JP" sz="2800" dirty="0" smtClean="0">
                <a:solidFill>
                  <a:srgbClr val="0066FF"/>
                </a:solidFill>
              </a:rPr>
              <a:t>ard material is better.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Scanning </a:t>
            </a:r>
            <a:r>
              <a:rPr lang="en-US" altLang="ja-JP" dirty="0" smtClean="0">
                <a:solidFill>
                  <a:srgbClr val="FF0000"/>
                </a:solidFill>
              </a:rPr>
              <a:t>f</a:t>
            </a:r>
            <a:r>
              <a:rPr kumimoji="1" lang="en-US" altLang="ja-JP" dirty="0" smtClean="0">
                <a:solidFill>
                  <a:srgbClr val="FF0000"/>
                </a:solidFill>
              </a:rPr>
              <a:t>ield emission </a:t>
            </a:r>
            <a:r>
              <a:rPr kumimoji="1" lang="en-US" altLang="ja-JP" dirty="0" smtClean="0"/>
              <a:t>microscope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grpSp>
        <p:nvGrpSpPr>
          <p:cNvPr id="20" name="グループ化 19"/>
          <p:cNvGrpSpPr/>
          <p:nvPr/>
        </p:nvGrpSpPr>
        <p:grpSpPr>
          <a:xfrm>
            <a:off x="5500694" y="1285860"/>
            <a:ext cx="2692778" cy="2019314"/>
            <a:chOff x="571472" y="2357430"/>
            <a:chExt cx="2692778" cy="2019314"/>
          </a:xfrm>
        </p:grpSpPr>
        <p:pic>
          <p:nvPicPr>
            <p:cNvPr id="8" name="Picture 4" descr="W tip No1 200micro 1007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472" y="2357430"/>
              <a:ext cx="2692778" cy="2019314"/>
            </a:xfrm>
            <a:prstGeom prst="rect">
              <a:avLst/>
            </a:prstGeom>
            <a:noFill/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2285984" y="3643314"/>
              <a:ext cx="88513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W-Tip</a:t>
              </a:r>
            </a:p>
          </p:txBody>
        </p:sp>
      </p:grpSp>
      <p:pic>
        <p:nvPicPr>
          <p:cNvPr id="22" name="図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143248"/>
            <a:ext cx="246884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テキスト ボックス 23"/>
          <p:cNvSpPr txBox="1"/>
          <p:nvPr/>
        </p:nvSpPr>
        <p:spPr>
          <a:xfrm>
            <a:off x="642910" y="5643578"/>
            <a:ext cx="785818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srgbClr val="0066FF"/>
                </a:solidFill>
              </a:rPr>
              <a:t>F</a:t>
            </a:r>
            <a:r>
              <a:rPr kumimoji="1" lang="en-US" altLang="ja-JP" sz="2800" dirty="0" smtClean="0">
                <a:solidFill>
                  <a:srgbClr val="0066FF"/>
                </a:solidFill>
              </a:rPr>
              <a:t>ield emission and surface of crystal characteristics.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571472" y="1500174"/>
            <a:ext cx="4857784" cy="3502031"/>
            <a:chOff x="4143372" y="2428868"/>
            <a:chExt cx="4857784" cy="3502031"/>
          </a:xfrm>
        </p:grpSpPr>
        <p:pic>
          <p:nvPicPr>
            <p:cNvPr id="26" name="Picture 5" descr="CIMG15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43372" y="2428868"/>
              <a:ext cx="4670113" cy="3502031"/>
            </a:xfrm>
            <a:prstGeom prst="rect">
              <a:avLst/>
            </a:prstGeom>
            <a:noFill/>
          </p:spPr>
        </p:pic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7500958" y="2786058"/>
              <a:ext cx="1500198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Capacitance gauge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6000760" y="4572008"/>
              <a:ext cx="121444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Sample</a:t>
              </a:r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4357686" y="3000372"/>
              <a:ext cx="10715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W-Tip</a:t>
              </a:r>
            </a:p>
          </p:txBody>
        </p:sp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4143372" y="2500306"/>
              <a:ext cx="17859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PIEZO actuator</a:t>
              </a:r>
            </a:p>
          </p:txBody>
        </p:sp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H="1">
              <a:off x="6643702" y="3286124"/>
              <a:ext cx="1000132" cy="378805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" name="Line 11"/>
            <p:cNvSpPr>
              <a:spLocks noChangeShapeType="1"/>
            </p:cNvSpPr>
            <p:nvPr/>
          </p:nvSpPr>
          <p:spPr bwMode="auto">
            <a:xfrm>
              <a:off x="5500694" y="2857496"/>
              <a:ext cx="576990" cy="293453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" name="Line 12"/>
            <p:cNvSpPr>
              <a:spLocks noChangeShapeType="1"/>
            </p:cNvSpPr>
            <p:nvPr/>
          </p:nvSpPr>
          <p:spPr bwMode="auto">
            <a:xfrm flipH="1" flipV="1">
              <a:off x="6143636" y="3929065"/>
              <a:ext cx="285752" cy="785818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4" name="Line 13"/>
            <p:cNvSpPr>
              <a:spLocks noChangeShapeType="1"/>
            </p:cNvSpPr>
            <p:nvPr/>
          </p:nvSpPr>
          <p:spPr bwMode="auto">
            <a:xfrm>
              <a:off x="5214942" y="3214685"/>
              <a:ext cx="1071569" cy="428627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Text Box 14"/>
            <p:cNvSpPr txBox="1">
              <a:spLocks noChangeArrowheads="1"/>
            </p:cNvSpPr>
            <p:nvPr/>
          </p:nvSpPr>
          <p:spPr bwMode="auto">
            <a:xfrm>
              <a:off x="5929322" y="5214950"/>
              <a:ext cx="16316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dirty="0">
                  <a:solidFill>
                    <a:srgbClr val="FFFF00"/>
                  </a:solidFill>
                  <a:latin typeface="Times New Roman" pitchFamily="18" charset="0"/>
                </a:rPr>
                <a:t>XY stage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8715404" cy="9286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Study with </a:t>
            </a:r>
            <a:r>
              <a:rPr lang="en-US" altLang="ja-JP" dirty="0" smtClean="0">
                <a:solidFill>
                  <a:srgbClr val="FF0000"/>
                </a:solidFill>
              </a:rPr>
              <a:t>s</a:t>
            </a:r>
            <a:r>
              <a:rPr kumimoji="1" lang="en-US" altLang="ja-JP" dirty="0" smtClean="0">
                <a:solidFill>
                  <a:srgbClr val="FF0000"/>
                </a:solidFill>
              </a:rPr>
              <a:t>ingle-cell setup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29D70-D49F-4A7A-A1C2-47CFE89D873B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grpSp>
        <p:nvGrpSpPr>
          <p:cNvPr id="22" name="グループ化 21"/>
          <p:cNvGrpSpPr/>
          <p:nvPr/>
        </p:nvGrpSpPr>
        <p:grpSpPr>
          <a:xfrm>
            <a:off x="1000100" y="1500174"/>
            <a:ext cx="3287425" cy="4117145"/>
            <a:chOff x="428596" y="1643050"/>
            <a:chExt cx="3287425" cy="411714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714348" y="3643314"/>
              <a:ext cx="2714644" cy="1464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3" descr="Single Cu SW Structure"/>
            <p:cNvPicPr>
              <a:picLocks noChangeAspect="1" noChangeArrowheads="1"/>
            </p:cNvPicPr>
            <p:nvPr/>
          </p:nvPicPr>
          <p:blipFill>
            <a:blip r:embed="rId3" cstate="print"/>
            <a:srcRect t="7567" b="15501"/>
            <a:stretch>
              <a:fillRect/>
            </a:stretch>
          </p:blipFill>
          <p:spPr bwMode="auto">
            <a:xfrm>
              <a:off x="428596" y="1643050"/>
              <a:ext cx="3287425" cy="2252767"/>
            </a:xfrm>
            <a:prstGeom prst="rect">
              <a:avLst/>
            </a:prstGeom>
            <a:noFill/>
          </p:spPr>
        </p:pic>
        <p:sp>
          <p:nvSpPr>
            <p:cNvPr id="17" name="テキスト ボックス 16"/>
            <p:cNvSpPr txBox="1"/>
            <p:nvPr/>
          </p:nvSpPr>
          <p:spPr>
            <a:xfrm>
              <a:off x="857224" y="4929198"/>
              <a:ext cx="19288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High field at center cell</a:t>
              </a:r>
              <a:endParaRPr kumimoji="1" lang="ja-JP" altLang="en-US" sz="2400" dirty="0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4929190" y="3500438"/>
            <a:ext cx="3214710" cy="2890557"/>
            <a:chOff x="4929190" y="3357562"/>
            <a:chExt cx="3214710" cy="2890557"/>
          </a:xfrm>
        </p:grpSpPr>
        <p:pic>
          <p:nvPicPr>
            <p:cNvPr id="16" name="図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9190" y="3357562"/>
              <a:ext cx="3214710" cy="238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5143504" y="5786454"/>
              <a:ext cx="29289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>
                  <a:solidFill>
                    <a:srgbClr val="0066FF"/>
                  </a:solidFill>
                </a:rPr>
                <a:t>Test setup at SLAC</a:t>
              </a:r>
              <a:endParaRPr kumimoji="1" lang="ja-JP" altLang="en-US" sz="2400" dirty="0">
                <a:solidFill>
                  <a:srgbClr val="0066FF"/>
                </a:solidFill>
              </a:endParaRPr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143504" y="928670"/>
            <a:ext cx="2571768" cy="2461929"/>
            <a:chOff x="4857752" y="857232"/>
            <a:chExt cx="2571768" cy="2461929"/>
          </a:xfrm>
        </p:grpSpPr>
        <p:pic>
          <p:nvPicPr>
            <p:cNvPr id="15" name="Picture 8" descr="higashi clea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57752" y="857232"/>
              <a:ext cx="2321799" cy="2062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テキスト ボックス 18"/>
            <p:cNvSpPr txBox="1"/>
            <p:nvPr/>
          </p:nvSpPr>
          <p:spPr>
            <a:xfrm>
              <a:off x="5072066" y="2857496"/>
              <a:ext cx="2357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C</a:t>
              </a:r>
              <a:r>
                <a:rPr kumimoji="1" lang="en-US" altLang="ja-JP" sz="2400" dirty="0" smtClean="0">
                  <a:solidFill>
                    <a:srgbClr val="0066FF"/>
                  </a:solidFill>
                </a:rPr>
                <a:t>lean setup</a:t>
              </a:r>
              <a:endParaRPr kumimoji="1" lang="ja-JP" altLang="en-US" sz="2400" dirty="0">
                <a:solidFill>
                  <a:srgbClr val="0066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 descr="C:\Users\tabe\w\HG\X-Band\Single_Cell_Test\Pres\2011-12_DampedCav_Sim\g1.bmp"/>
          <p:cNvPicPr>
            <a:picLocks noChangeAspect="1" noChangeArrowheads="1"/>
          </p:cNvPicPr>
          <p:nvPr/>
        </p:nvPicPr>
        <p:blipFill>
          <a:blip r:embed="rId2" cstate="print"/>
          <a:srcRect l="14230" t="5896"/>
          <a:stretch>
            <a:fillRect/>
          </a:stretch>
        </p:blipFill>
        <p:spPr bwMode="auto">
          <a:xfrm>
            <a:off x="1071538" y="1214422"/>
            <a:ext cx="6469626" cy="4585186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</a:t>
            </a:r>
            <a:r>
              <a:rPr kumimoji="1" lang="en-US" altLang="ja-JP" dirty="0" smtClean="0"/>
              <a:t>tudy</a:t>
            </a:r>
            <a:r>
              <a:rPr kumimoji="1" lang="en-US" altLang="ja-JP" dirty="0" smtClean="0">
                <a:solidFill>
                  <a:srgbClr val="FF0000"/>
                </a:solidFill>
              </a:rPr>
              <a:t> damped cell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スライド番号プレースホル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00198" y="4714884"/>
            <a:ext cx="135732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Iris can be Cu, Mo, SS</a:t>
            </a:r>
            <a:endParaRPr kumimoji="1" lang="ja-JP" altLang="en-US" sz="2000" dirty="0"/>
          </a:p>
        </p:txBody>
      </p:sp>
      <p:cxnSp>
        <p:nvCxnSpPr>
          <p:cNvPr id="8" name="直線矢印コネクタ 7"/>
          <p:cNvCxnSpPr/>
          <p:nvPr/>
        </p:nvCxnSpPr>
        <p:spPr>
          <a:xfrm rot="5400000" flipH="1" flipV="1">
            <a:off x="2464611" y="3750471"/>
            <a:ext cx="1143008" cy="7858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002" name="Picture 2" descr="C:\Users\higo\2011\申請\日米\111220　ワークショップ\Mode launcher and single-cell set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929322" y="3214686"/>
            <a:ext cx="2752733" cy="2428882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1000100" y="5715016"/>
            <a:ext cx="7358114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Test setup being prepared at KEK</a:t>
            </a:r>
            <a:endParaRPr lang="ja-JP" altLang="en-US" sz="3200" dirty="0" smtClean="0">
              <a:solidFill>
                <a:srgbClr val="0066FF"/>
              </a:solidFill>
            </a:endParaRPr>
          </a:p>
        </p:txBody>
      </p:sp>
      <p:pic>
        <p:nvPicPr>
          <p:cNvPr id="128004" name="Picture 4" descr="C:\Users\higo\2011\申請\日米\111220　ワークショップ\HDS in single-cell setup 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071546"/>
            <a:ext cx="2247900" cy="158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01122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Thinking of possible trails</a:t>
            </a:r>
            <a:br>
              <a:rPr kumimoji="1" lang="en-US" altLang="ja-JP" dirty="0" smtClean="0"/>
            </a:br>
            <a:r>
              <a:rPr kumimoji="1" lang="en-US" altLang="ja-JP" sz="3600" dirty="0" smtClean="0">
                <a:solidFill>
                  <a:srgbClr val="FF0000"/>
                </a:solidFill>
              </a:rPr>
              <a:t>Diffusion bonding </a:t>
            </a:r>
            <a:r>
              <a:rPr kumimoji="1" lang="en-US" altLang="ja-JP" sz="3600" dirty="0" smtClean="0">
                <a:sym typeface="Wingdings" pitchFamily="2" charset="2"/>
              </a:rPr>
              <a:t></a:t>
            </a:r>
            <a:r>
              <a:rPr kumimoji="1" lang="en-US" altLang="ja-JP" sz="3600" dirty="0" smtClean="0"/>
              <a:t> </a:t>
            </a:r>
            <a:r>
              <a:rPr lang="en-US" altLang="ja-JP" sz="3600" dirty="0" smtClean="0">
                <a:solidFill>
                  <a:srgbClr val="0066FF"/>
                </a:solidFill>
              </a:rPr>
              <a:t>B</a:t>
            </a:r>
            <a:r>
              <a:rPr kumimoji="1" lang="en-US" altLang="ja-JP" sz="3600" dirty="0" smtClean="0">
                <a:solidFill>
                  <a:srgbClr val="0066FF"/>
                </a:solidFill>
              </a:rPr>
              <a:t>razing</a:t>
            </a:r>
            <a:r>
              <a:rPr kumimoji="1" lang="en-US" altLang="ja-JP" sz="3600" dirty="0" smtClean="0"/>
              <a:t> </a:t>
            </a:r>
            <a:r>
              <a:rPr kumimoji="1" lang="en-US" altLang="ja-JP" sz="3600" dirty="0" smtClean="0">
                <a:sym typeface="Wingdings" pitchFamily="2" charset="2"/>
              </a:rPr>
              <a:t></a:t>
            </a:r>
            <a:r>
              <a:rPr kumimoji="1" lang="en-US" altLang="ja-JP" sz="3600" dirty="0" smtClean="0"/>
              <a:t> </a:t>
            </a:r>
            <a:r>
              <a:rPr kumimoji="1" lang="en-US" altLang="ja-JP" sz="3600" dirty="0" smtClean="0">
                <a:solidFill>
                  <a:srgbClr val="FF33CC"/>
                </a:solidFill>
              </a:rPr>
              <a:t>Clamped</a:t>
            </a:r>
            <a:r>
              <a:rPr kumimoji="1" lang="en-US" altLang="ja-JP" sz="3600" dirty="0" smtClean="0"/>
              <a:t> ?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500034" y="1928801"/>
            <a:ext cx="2500330" cy="2143141"/>
            <a:chOff x="500034" y="2643182"/>
            <a:chExt cx="3000396" cy="2576917"/>
          </a:xfrm>
        </p:grpSpPr>
        <p:pic>
          <p:nvPicPr>
            <p:cNvPr id="155650" name="Picture 2" descr="C:\Users\higo\2011\申請\日米\111220　ワークショップ\Upstream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2643182"/>
              <a:ext cx="3000396" cy="2576917"/>
            </a:xfrm>
            <a:prstGeom prst="rect">
              <a:avLst/>
            </a:prstGeom>
            <a:noFill/>
          </p:spPr>
        </p:pic>
        <p:cxnSp>
          <p:nvCxnSpPr>
            <p:cNvPr id="11" name="直線コネクタ 10"/>
            <p:cNvCxnSpPr/>
            <p:nvPr/>
          </p:nvCxnSpPr>
          <p:spPr>
            <a:xfrm>
              <a:off x="2714612" y="5143512"/>
              <a:ext cx="64294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/>
            <p:cNvSpPr txBox="1"/>
            <p:nvPr/>
          </p:nvSpPr>
          <p:spPr>
            <a:xfrm>
              <a:off x="2857488" y="4714884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</a:rPr>
                <a:t>1</a:t>
              </a:r>
              <a:r>
                <a:rPr kumimoji="1" lang="en-US" altLang="ja-JP" dirty="0" smtClean="0">
                  <a:solidFill>
                    <a:srgbClr val="FFFF00"/>
                  </a:solidFill>
                  <a:latin typeface="Symbol" pitchFamily="18" charset="2"/>
                </a:rPr>
                <a:t>m</a:t>
              </a:r>
              <a:r>
                <a:rPr kumimoji="1" lang="en-US" altLang="ja-JP" dirty="0" smtClean="0">
                  <a:solidFill>
                    <a:srgbClr val="FFFF00"/>
                  </a:solidFill>
                </a:rPr>
                <a:t>m</a:t>
              </a:r>
              <a:endParaRPr kumimoji="1" lang="ja-JP" altLang="en-US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3214678" y="1928802"/>
            <a:ext cx="2500330" cy="2167002"/>
            <a:chOff x="5136001" y="2667212"/>
            <a:chExt cx="3024192" cy="2524192"/>
          </a:xfrm>
        </p:grpSpPr>
        <p:pic>
          <p:nvPicPr>
            <p:cNvPr id="155651" name="Picture 3" descr="C:\Users\higo\2011\申請\日米\111220　ワークショップ\Downstream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36001" y="2667212"/>
              <a:ext cx="3024192" cy="2524192"/>
            </a:xfrm>
            <a:prstGeom prst="rect">
              <a:avLst/>
            </a:prstGeom>
            <a:noFill/>
          </p:spPr>
        </p:pic>
        <p:cxnSp>
          <p:nvCxnSpPr>
            <p:cNvPr id="13" name="直線コネクタ 12"/>
            <p:cNvCxnSpPr/>
            <p:nvPr/>
          </p:nvCxnSpPr>
          <p:spPr>
            <a:xfrm>
              <a:off x="7215206" y="5072074"/>
              <a:ext cx="764021" cy="142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/>
            <p:cNvSpPr txBox="1"/>
            <p:nvPr/>
          </p:nvSpPr>
          <p:spPr>
            <a:xfrm>
              <a:off x="7500958" y="4643446"/>
              <a:ext cx="619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</a:rPr>
                <a:t>1</a:t>
              </a:r>
              <a:r>
                <a:rPr kumimoji="1" lang="en-US" altLang="ja-JP" dirty="0" smtClean="0">
                  <a:solidFill>
                    <a:srgbClr val="FFFF00"/>
                  </a:solidFill>
                  <a:latin typeface="Symbol" pitchFamily="18" charset="2"/>
                </a:rPr>
                <a:t>m</a:t>
              </a:r>
              <a:r>
                <a:rPr kumimoji="1" lang="en-US" altLang="ja-JP" dirty="0" smtClean="0">
                  <a:solidFill>
                    <a:srgbClr val="FFFF00"/>
                  </a:solidFill>
                </a:rPr>
                <a:t>m</a:t>
              </a:r>
              <a:endParaRPr kumimoji="1" lang="ja-JP" altLang="en-US" dirty="0">
                <a:solidFill>
                  <a:srgbClr val="FFFF00"/>
                </a:solidFill>
              </a:endParaRPr>
            </a:p>
          </p:txBody>
        </p:sp>
      </p:grpSp>
      <p:sp>
        <p:nvSpPr>
          <p:cNvPr id="20" name="テキスト ボックス 19"/>
          <p:cNvSpPr txBox="1"/>
          <p:nvPr/>
        </p:nvSpPr>
        <p:spPr>
          <a:xfrm>
            <a:off x="571472" y="4357694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Upstream side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Milled surface</a:t>
            </a:r>
          </a:p>
          <a:p>
            <a:endParaRPr kumimoji="1"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0066FF"/>
                </a:solidFill>
              </a:rPr>
              <a:t>Crystal defects OK?</a:t>
            </a:r>
            <a:endParaRPr kumimoji="1" lang="ja-JP" altLang="en-US" dirty="0">
              <a:solidFill>
                <a:srgbClr val="0066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071802" y="4143380"/>
            <a:ext cx="3071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Down</a:t>
            </a:r>
            <a:r>
              <a:rPr kumimoji="1" lang="en-US" altLang="ja-JP" dirty="0" smtClean="0"/>
              <a:t>stream side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Diffusion-bonded surface</a:t>
            </a:r>
          </a:p>
          <a:p>
            <a:r>
              <a:rPr kumimoji="1" lang="en-US" altLang="ja-JP" dirty="0" smtClean="0"/>
              <a:t> </a:t>
            </a:r>
            <a:r>
              <a:rPr kumimoji="1" lang="en-US" altLang="ja-JP" dirty="0" smtClean="0">
                <a:sym typeface="Wingdings" pitchFamily="2" charset="2"/>
              </a:rPr>
              <a:t> may be improved by</a:t>
            </a:r>
          </a:p>
          <a:p>
            <a:r>
              <a:rPr lang="en-US" altLang="ja-JP" dirty="0" smtClean="0">
                <a:sym typeface="Wingdings" pitchFamily="2" charset="2"/>
              </a:rPr>
              <a:t>       </a:t>
            </a:r>
            <a:r>
              <a:rPr kumimoji="1" lang="en-US" altLang="ja-JP" dirty="0" smtClean="0">
                <a:sym typeface="Wingdings" pitchFamily="2" charset="2"/>
              </a:rPr>
              <a:t>   </a:t>
            </a:r>
            <a:r>
              <a:rPr kumimoji="1" lang="en-US" altLang="ja-JP" dirty="0" smtClean="0">
                <a:solidFill>
                  <a:srgbClr val="0066FF"/>
                </a:solidFill>
                <a:sym typeface="Wingdings" pitchFamily="2" charset="2"/>
              </a:rPr>
              <a:t>brazed smooth surface</a:t>
            </a:r>
          </a:p>
          <a:p>
            <a:endParaRPr lang="en-US" altLang="ja-JP" dirty="0" smtClean="0">
              <a:solidFill>
                <a:srgbClr val="0066FF"/>
              </a:solidFill>
              <a:sym typeface="Wingdings" pitchFamily="2" charset="2"/>
            </a:endParaRPr>
          </a:p>
          <a:p>
            <a:r>
              <a:rPr kumimoji="1" lang="en-US" altLang="ja-JP" dirty="0" smtClean="0">
                <a:solidFill>
                  <a:srgbClr val="0066FF"/>
                </a:solidFill>
                <a:sym typeface="Wingdings" pitchFamily="2" charset="2"/>
              </a:rPr>
              <a:t>   </a:t>
            </a:r>
            <a:r>
              <a:rPr kumimoji="1" lang="en-US" altLang="ja-JP" dirty="0" smtClean="0">
                <a:solidFill>
                  <a:srgbClr val="00B050"/>
                </a:solidFill>
                <a:sym typeface="Wingdings" pitchFamily="2" charset="2"/>
              </a:rPr>
              <a:t>No further enhancement </a:t>
            </a:r>
          </a:p>
          <a:p>
            <a:r>
              <a:rPr lang="en-US" altLang="ja-JP" dirty="0" smtClean="0">
                <a:solidFill>
                  <a:srgbClr val="00B050"/>
                </a:solidFill>
                <a:sym typeface="Wingdings" pitchFamily="2" charset="2"/>
              </a:rPr>
              <a:t>        </a:t>
            </a:r>
            <a:r>
              <a:rPr kumimoji="1" lang="en-US" altLang="ja-JP" dirty="0" smtClean="0">
                <a:solidFill>
                  <a:srgbClr val="00B050"/>
                </a:solidFill>
                <a:sym typeface="Wingdings" pitchFamily="2" charset="2"/>
              </a:rPr>
              <a:t>of </a:t>
            </a:r>
            <a:r>
              <a:rPr lang="en-US" altLang="ja-JP" dirty="0" smtClean="0">
                <a:solidFill>
                  <a:srgbClr val="00B050"/>
                </a:solidFill>
                <a:sym typeface="Wingdings" pitchFamily="2" charset="2"/>
              </a:rPr>
              <a:t>current 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357950" y="4357694"/>
            <a:ext cx="2500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Revisit quadrant?</a:t>
            </a:r>
          </a:p>
          <a:p>
            <a:r>
              <a:rPr kumimoji="1" lang="en-US" altLang="ja-JP" dirty="0" smtClean="0"/>
              <a:t> 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>
                <a:solidFill>
                  <a:srgbClr val="0066FF"/>
                </a:solidFill>
              </a:rPr>
              <a:t>divide along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      </a:t>
            </a:r>
            <a:r>
              <a:rPr kumimoji="1" lang="en-US" altLang="ja-JP" dirty="0" smtClean="0">
                <a:solidFill>
                  <a:srgbClr val="0066FF"/>
                </a:solidFill>
              </a:rPr>
              <a:t> current path</a:t>
            </a:r>
          </a:p>
          <a:p>
            <a:endParaRPr lang="en-US" altLang="ja-JP" dirty="0" smtClean="0">
              <a:solidFill>
                <a:srgbClr val="0066FF"/>
              </a:solidFill>
            </a:endParaRPr>
          </a:p>
          <a:p>
            <a:r>
              <a:rPr kumimoji="1" lang="en-US" altLang="ja-JP" dirty="0" smtClean="0">
                <a:solidFill>
                  <a:srgbClr val="00B050"/>
                </a:solidFill>
              </a:rPr>
              <a:t>No current interruption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pic>
        <p:nvPicPr>
          <p:cNvPr id="155654" name="Picture 6" descr="C:\Users\higo\2011\申請\日米\111220　ワークショップ\quad picture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000240"/>
            <a:ext cx="2382833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714348" y="2857496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I</a:t>
            </a:r>
            <a:r>
              <a:rPr kumimoji="1" lang="en-US" altLang="ja-JP" sz="2400" dirty="0" smtClean="0">
                <a:solidFill>
                  <a:srgbClr val="0066FF"/>
                </a:solidFill>
              </a:rPr>
              <a:t>n-situ inspection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32"/>
          </a:xfrm>
        </p:spPr>
        <p:txBody>
          <a:bodyPr/>
          <a:lstStyle/>
          <a:p>
            <a:r>
              <a:rPr lang="en-US" altLang="ja-JP" dirty="0" smtClean="0"/>
              <a:t>Other on-going </a:t>
            </a:r>
            <a:r>
              <a:rPr kumimoji="1" lang="en-US" altLang="ja-JP" dirty="0" smtClean="0"/>
              <a:t>basic tests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 smtClean="0"/>
              <a:t>2011/12/20</a:t>
            </a:r>
            <a:endParaRPr kumimoji="1" lang="ja-JP" altLang="en-US" dirty="0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86182" y="3071810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66FF"/>
                </a:solidFill>
                <a:latin typeface="+mn-lt"/>
              </a:rPr>
              <a:t>Clad (Cu/SS, </a:t>
            </a:r>
            <a:r>
              <a:rPr lang="en-US" altLang="ja-JP" sz="2400" dirty="0" smtClean="0">
                <a:solidFill>
                  <a:srgbClr val="0066FF"/>
                </a:solidFill>
              </a:rPr>
              <a:t> </a:t>
            </a:r>
            <a:r>
              <a:rPr kumimoji="1" lang="en-US" altLang="ja-JP" sz="2400" dirty="0" smtClean="0">
                <a:solidFill>
                  <a:srgbClr val="0066FF"/>
                </a:solidFill>
                <a:latin typeface="+mn-lt"/>
              </a:rPr>
              <a:t>Cu/Mo)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  <p:pic>
        <p:nvPicPr>
          <p:cNvPr id="126979" name="Picture 3" descr="C:\Users\higo\2011\申請\日米\111220　ワークショップ\Clamp cell schemati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000108"/>
            <a:ext cx="2295612" cy="2078460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1000100" y="5500702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L</a:t>
            </a:r>
            <a:r>
              <a:rPr kumimoji="1" lang="en-US" altLang="ja-JP" sz="2400" dirty="0" smtClean="0">
                <a:solidFill>
                  <a:srgbClr val="0066FF"/>
                </a:solidFill>
                <a:latin typeface="+mn-lt"/>
              </a:rPr>
              <a:t>arge grain material</a:t>
            </a:r>
          </a:p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Crystal characteristics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  <p:pic>
        <p:nvPicPr>
          <p:cNvPr id="126980" name="Picture 4" descr="C:\Users\higo\2011\申請\日米\111220　ワークショップ\LGM materi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3571876"/>
            <a:ext cx="2286016" cy="1963284"/>
          </a:xfrm>
          <a:prstGeom prst="rect">
            <a:avLst/>
          </a:prstGeom>
          <a:noFill/>
        </p:spPr>
      </p:pic>
      <p:pic>
        <p:nvPicPr>
          <p:cNvPr id="126978" name="Picture 2" descr="C:\Users\higo\2011\申請\日米\111220　ワークショップ\In-situ inspecti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000108"/>
            <a:ext cx="2460916" cy="1928826"/>
          </a:xfrm>
          <a:prstGeom prst="rect">
            <a:avLst/>
          </a:prstGeom>
          <a:noFill/>
        </p:spPr>
      </p:pic>
      <p:pic>
        <p:nvPicPr>
          <p:cNvPr id="18" name="Picture 4" descr="C:\Users\higo\2011\申請\日米\111220　ワークショップ\Cryo setup at SLA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3857628"/>
            <a:ext cx="1916842" cy="2124068"/>
          </a:xfrm>
          <a:prstGeom prst="rect">
            <a:avLst/>
          </a:prstGeom>
          <a:noFill/>
        </p:spPr>
      </p:pic>
      <p:sp>
        <p:nvSpPr>
          <p:cNvPr id="19" name="テキスト ボックス 18"/>
          <p:cNvSpPr txBox="1"/>
          <p:nvPr/>
        </p:nvSpPr>
        <p:spPr>
          <a:xfrm>
            <a:off x="5214942" y="5929330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Cu and </a:t>
            </a:r>
            <a:r>
              <a:rPr lang="en-US" altLang="ja-JP" sz="2400" dirty="0" err="1" smtClean="0">
                <a:solidFill>
                  <a:srgbClr val="0066FF"/>
                </a:solidFill>
              </a:rPr>
              <a:t>Nb</a:t>
            </a:r>
            <a:r>
              <a:rPr lang="en-US" altLang="ja-JP" sz="2400" dirty="0" smtClean="0">
                <a:solidFill>
                  <a:srgbClr val="0066FF"/>
                </a:solidFill>
              </a:rPr>
              <a:t> in cold setup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</p:spTree>
  </p:cSld>
  <p:clrMapOvr>
    <a:masterClrMapping/>
  </p:clrMapOvr>
  <p:transition advTm="22656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C:\Users\higo\2011\申請\日米\111220　ワークショップ\SW desig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3303873" cy="3446393"/>
          </a:xfrm>
          <a:prstGeom prst="rect">
            <a:avLst/>
          </a:prstGeom>
          <a:noFill/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r>
              <a:rPr lang="en-US" altLang="ja-JP" dirty="0" smtClean="0">
                <a:ea typeface="ＭＳ Ｐゴシック" pitchFamily="50" charset="-128"/>
              </a:rPr>
              <a:t>Toward much </a:t>
            </a:r>
            <a:r>
              <a:rPr lang="en-US" altLang="ja-JP" dirty="0" smtClean="0">
                <a:solidFill>
                  <a:srgbClr val="FF0000"/>
                </a:solidFill>
                <a:ea typeface="ＭＳ Ｐゴシック" pitchFamily="50" charset="-128"/>
              </a:rPr>
              <a:t>higher gradient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/>
              <a:t>US/Japan Workshop (Toshi Higo)</a:t>
            </a:r>
            <a:endParaRPr lang="en-US" altLang="ja-JP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pic>
        <p:nvPicPr>
          <p:cNvPr id="129028" name="Picture 4" descr="C:\Users\higo\2011\申請\日米\111220　ワークショップ\Neilson SW hardware ide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071810"/>
            <a:ext cx="3307688" cy="2711452"/>
          </a:xfrm>
          <a:prstGeom prst="rect">
            <a:avLst/>
          </a:prstGeom>
          <a:noFill/>
        </p:spPr>
      </p:pic>
      <p:pic>
        <p:nvPicPr>
          <p:cNvPr id="20" name="Picture 5" descr="C:\Users\higo\2011\申請\日米\111220　ワークショップ\Clad cel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1500174"/>
            <a:ext cx="2000264" cy="3413984"/>
          </a:xfrm>
          <a:prstGeom prst="rect">
            <a:avLst/>
          </a:prstGeom>
          <a:noFill/>
        </p:spPr>
      </p:pic>
      <p:sp>
        <p:nvSpPr>
          <p:cNvPr id="21" name="テキスト ボックス 20"/>
          <p:cNvSpPr txBox="1"/>
          <p:nvPr/>
        </p:nvSpPr>
        <p:spPr>
          <a:xfrm>
            <a:off x="5929322" y="5214950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0066FF"/>
                </a:solidFill>
              </a:rPr>
              <a:t>Cu/</a:t>
            </a:r>
            <a:r>
              <a:rPr lang="en-US" altLang="ja-JP" sz="2800" dirty="0" err="1" smtClean="0">
                <a:solidFill>
                  <a:srgbClr val="0066FF"/>
                </a:solidFill>
              </a:rPr>
              <a:t>Moly</a:t>
            </a:r>
            <a:r>
              <a:rPr lang="en-US" altLang="ja-JP" sz="2800" dirty="0" smtClean="0">
                <a:solidFill>
                  <a:srgbClr val="0066FF"/>
                </a:solidFill>
              </a:rPr>
              <a:t> clamp by KEK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42910" y="5286388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0066FF"/>
                </a:solidFill>
              </a:rPr>
              <a:t>SW study at SLAC</a:t>
            </a:r>
            <a:endParaRPr kumimoji="1" lang="ja-JP" altLang="en-US" sz="28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ransition advTm="11922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00148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642910" y="1142984"/>
            <a:ext cx="8115328" cy="5000660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>
                <a:solidFill>
                  <a:srgbClr val="0070C0"/>
                </a:solidFill>
              </a:rPr>
              <a:t>Basic studies and prototype evaluations are performed in cooperative manner between US and Japan.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It offers essential understanding for the high gradient realization based on copper.</a:t>
            </a:r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Magnetic field and associated high current on a crystal structure play an important role.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Trigger mechanism of breakdown should be understood through studies with simple setups.</a:t>
            </a:r>
          </a:p>
          <a:p>
            <a:r>
              <a:rPr kumimoji="1" lang="en-US" altLang="ja-JP" dirty="0" smtClean="0">
                <a:solidFill>
                  <a:srgbClr val="7030A0"/>
                </a:solidFill>
              </a:rPr>
              <a:t>US pursuits real high gradient while Japan evaluates up to 100 MV/m. These studies are complementally and offer </a:t>
            </a:r>
            <a:r>
              <a:rPr lang="en-US" altLang="ja-JP" dirty="0" smtClean="0">
                <a:solidFill>
                  <a:srgbClr val="7030A0"/>
                </a:solidFill>
              </a:rPr>
              <a:t>a baseline </a:t>
            </a:r>
            <a:r>
              <a:rPr kumimoji="1" lang="en-US" altLang="ja-JP" dirty="0" smtClean="0">
                <a:solidFill>
                  <a:srgbClr val="7030A0"/>
                </a:solidFill>
              </a:rPr>
              <a:t>idea for linear collider application.</a:t>
            </a:r>
            <a:endParaRPr kumimoji="1" lang="ja-JP" altLang="en-US" dirty="0">
              <a:solidFill>
                <a:srgbClr val="7030A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274786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Toward higher energy</a:t>
            </a:r>
            <a:br>
              <a:rPr lang="en-US" altLang="ja-JP" dirty="0" smtClean="0"/>
            </a:br>
            <a:r>
              <a:rPr lang="en-US" altLang="ja-JP" sz="4000" dirty="0" smtClean="0">
                <a:solidFill>
                  <a:srgbClr val="FF0000"/>
                </a:solidFill>
              </a:rPr>
              <a:t>Gradient in normal conducting a</a:t>
            </a:r>
            <a:r>
              <a:rPr kumimoji="1" lang="en-US" altLang="ja-JP" sz="4000" dirty="0" smtClean="0">
                <a:solidFill>
                  <a:srgbClr val="FF0000"/>
                </a:solidFill>
              </a:rPr>
              <a:t>ccelerator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785786" y="1571612"/>
            <a:ext cx="6715172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>
                <a:solidFill>
                  <a:srgbClr val="0066FF"/>
                </a:solidFill>
              </a:rPr>
              <a:t>Low energy </a:t>
            </a:r>
            <a:r>
              <a:rPr lang="en-US" altLang="ja-JP" dirty="0" smtClean="0"/>
              <a:t>application   </a:t>
            </a:r>
          </a:p>
          <a:p>
            <a:pPr lvl="1"/>
            <a:r>
              <a:rPr lang="en-US" altLang="ja-JP" dirty="0" smtClean="0"/>
              <a:t>100kW, a few MV/m, 1MV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Medium energy </a:t>
            </a:r>
            <a:r>
              <a:rPr lang="en-US" altLang="ja-JP" dirty="0" smtClean="0"/>
              <a:t>application  </a:t>
            </a:r>
          </a:p>
          <a:p>
            <a:pPr lvl="1"/>
            <a:r>
              <a:rPr lang="en-US" altLang="ja-JP" dirty="0" smtClean="0"/>
              <a:t>1MW,  10MV/m, 10MV</a:t>
            </a:r>
          </a:p>
          <a:p>
            <a:r>
              <a:rPr lang="en-US" altLang="ja-JP" dirty="0" smtClean="0"/>
              <a:t>Established </a:t>
            </a:r>
            <a:r>
              <a:rPr lang="en-US" altLang="ja-JP" dirty="0" smtClean="0">
                <a:solidFill>
                  <a:srgbClr val="0066FF"/>
                </a:solidFill>
              </a:rPr>
              <a:t>big accelerator  </a:t>
            </a:r>
          </a:p>
          <a:p>
            <a:pPr lvl="1"/>
            <a:r>
              <a:rPr lang="en-US" altLang="ja-JP" dirty="0" smtClean="0"/>
              <a:t>a few 10MW, 20MV/m, 1GeV</a:t>
            </a:r>
          </a:p>
          <a:p>
            <a:r>
              <a:rPr lang="en-US" altLang="ja-JP" dirty="0" smtClean="0"/>
              <a:t>On-going </a:t>
            </a:r>
            <a:r>
              <a:rPr lang="en-US" altLang="ja-JP" dirty="0" smtClean="0">
                <a:solidFill>
                  <a:srgbClr val="0066FF"/>
                </a:solidFill>
              </a:rPr>
              <a:t>high energy machine</a:t>
            </a:r>
          </a:p>
          <a:p>
            <a:pPr lvl="1"/>
            <a:r>
              <a:rPr lang="en-US" altLang="ja-JP" dirty="0" smtClean="0"/>
              <a:t>40MW, 40MV/m, 10GeV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Very high energy </a:t>
            </a:r>
            <a:r>
              <a:rPr lang="en-US" altLang="ja-JP" dirty="0" err="1" smtClean="0"/>
              <a:t>machin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50MW, 100MV/m, 100GeV</a:t>
            </a:r>
          </a:p>
          <a:p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pSp>
        <p:nvGrpSpPr>
          <p:cNvPr id="11" name="グループ化 10"/>
          <p:cNvGrpSpPr/>
          <p:nvPr/>
        </p:nvGrpSpPr>
        <p:grpSpPr>
          <a:xfrm>
            <a:off x="5594671" y="2357430"/>
            <a:ext cx="3549329" cy="2523096"/>
            <a:chOff x="5594671" y="1357298"/>
            <a:chExt cx="3549329" cy="2523096"/>
          </a:xfrm>
        </p:grpSpPr>
        <p:pic>
          <p:nvPicPr>
            <p:cNvPr id="200705" name="Picture 1" descr="C:\Users\higo\2011\申請\日米\111220　ワークショップ\Reachable energy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94671" y="1357298"/>
              <a:ext cx="3549329" cy="2523096"/>
            </a:xfrm>
            <a:prstGeom prst="rect">
              <a:avLst/>
            </a:prstGeom>
            <a:noFill/>
          </p:spPr>
        </p:pic>
        <p:sp>
          <p:nvSpPr>
            <p:cNvPr id="10" name="フリーフォーム 9"/>
            <p:cNvSpPr/>
            <p:nvPr/>
          </p:nvSpPr>
          <p:spPr>
            <a:xfrm>
              <a:off x="6341806" y="2123768"/>
              <a:ext cx="2320413" cy="1406013"/>
            </a:xfrm>
            <a:custGeom>
              <a:avLst/>
              <a:gdLst>
                <a:gd name="connsiteX0" fmla="*/ 0 w 2320413"/>
                <a:gd name="connsiteY0" fmla="*/ 1406013 h 1406013"/>
                <a:gd name="connsiteX1" fmla="*/ 344129 w 2320413"/>
                <a:gd name="connsiteY1" fmla="*/ 639097 h 1406013"/>
                <a:gd name="connsiteX2" fmla="*/ 894736 w 2320413"/>
                <a:gd name="connsiteY2" fmla="*/ 235974 h 1406013"/>
                <a:gd name="connsiteX3" fmla="*/ 1740310 w 2320413"/>
                <a:gd name="connsiteY3" fmla="*/ 49161 h 1406013"/>
                <a:gd name="connsiteX4" fmla="*/ 2320413 w 2320413"/>
                <a:gd name="connsiteY4" fmla="*/ 0 h 140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0413" h="1406013">
                  <a:moveTo>
                    <a:pt x="0" y="1406013"/>
                  </a:moveTo>
                  <a:cubicBezTo>
                    <a:pt x="97503" y="1120058"/>
                    <a:pt x="195006" y="834104"/>
                    <a:pt x="344129" y="639097"/>
                  </a:cubicBezTo>
                  <a:cubicBezTo>
                    <a:pt x="493252" y="444091"/>
                    <a:pt x="662039" y="334297"/>
                    <a:pt x="894736" y="235974"/>
                  </a:cubicBezTo>
                  <a:cubicBezTo>
                    <a:pt x="1127433" y="137651"/>
                    <a:pt x="1502697" y="88490"/>
                    <a:pt x="1740310" y="49161"/>
                  </a:cubicBezTo>
                  <a:cubicBezTo>
                    <a:pt x="1977923" y="9832"/>
                    <a:pt x="2149168" y="4916"/>
                    <a:pt x="2320413" y="0"/>
                  </a:cubicBezTo>
                </a:path>
              </a:pathLst>
            </a:cu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857256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Target</a:t>
            </a:r>
            <a:r>
              <a:rPr kumimoji="1" lang="en-US" altLang="ja-JP" dirty="0" smtClean="0">
                <a:solidFill>
                  <a:srgbClr val="FF0000"/>
                </a:solidFill>
              </a:rPr>
              <a:t> gradient </a:t>
            </a:r>
            <a:r>
              <a:rPr kumimoji="1" lang="en-US" altLang="ja-JP" dirty="0" smtClean="0"/>
              <a:t>for LC</a:t>
            </a:r>
            <a:r>
              <a:rPr lang="en-US" altLang="ja-JP" dirty="0" smtClean="0"/>
              <a:t> and required </a:t>
            </a:r>
            <a:r>
              <a:rPr lang="en-US" altLang="ja-JP" dirty="0" smtClean="0">
                <a:solidFill>
                  <a:srgbClr val="FF0000"/>
                </a:solidFill>
              </a:rPr>
              <a:t>stability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928662" y="1357298"/>
            <a:ext cx="7829576" cy="4625989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1990’s at 100MV/m, 20cm</a:t>
            </a:r>
          </a:p>
          <a:p>
            <a:pPr lvl="1"/>
            <a:r>
              <a:rPr lang="en-US" altLang="ja-JP" dirty="0" smtClean="0"/>
              <a:t>“</a:t>
            </a:r>
            <a:r>
              <a:rPr lang="en-US" altLang="ja-JP" dirty="0" smtClean="0">
                <a:solidFill>
                  <a:srgbClr val="00B050"/>
                </a:solidFill>
              </a:rPr>
              <a:t>gradient established</a:t>
            </a:r>
            <a:r>
              <a:rPr lang="en-US" altLang="ja-JP" dirty="0" smtClean="0"/>
              <a:t>”</a:t>
            </a:r>
            <a:r>
              <a:rPr kumimoji="1" lang="en-US" altLang="ja-JP" dirty="0" smtClean="0"/>
              <a:t> in short section</a:t>
            </a:r>
          </a:p>
          <a:p>
            <a:pPr lvl="1"/>
            <a:r>
              <a:rPr lang="en-US" altLang="ja-JP" dirty="0" smtClean="0"/>
              <a:t>No care on BDR etc.</a:t>
            </a:r>
            <a:endParaRPr kumimoji="1" lang="en-US" altLang="ja-JP" dirty="0" smtClean="0"/>
          </a:p>
          <a:p>
            <a:r>
              <a:rPr kumimoji="1" lang="en-US" altLang="ja-JP" dirty="0" smtClean="0">
                <a:solidFill>
                  <a:srgbClr val="0066FF"/>
                </a:solidFill>
              </a:rPr>
              <a:t>2000’s  at ~50MV/m, 60cm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HOM managed</a:t>
            </a:r>
          </a:p>
          <a:p>
            <a:pPr lvl="1"/>
            <a:r>
              <a:rPr lang="en-US" altLang="ja-JP" dirty="0" smtClean="0"/>
              <a:t>D</a:t>
            </a:r>
            <a:r>
              <a:rPr kumimoji="1" lang="en-US" altLang="ja-JP" dirty="0" smtClean="0"/>
              <a:t>amage observed but BDR meets req.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2010’s  at 100MV/m, 25cm</a:t>
            </a:r>
          </a:p>
          <a:p>
            <a:pPr lvl="1"/>
            <a:r>
              <a:rPr lang="en-US" altLang="ja-JP" dirty="0" smtClean="0"/>
              <a:t>Targeting  the regime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100MV/m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Stability</a:t>
            </a:r>
            <a:r>
              <a:rPr lang="en-US" altLang="ja-JP" dirty="0" smtClean="0"/>
              <a:t>: </a:t>
            </a:r>
            <a:r>
              <a:rPr lang="en-US" altLang="ja-JP" dirty="0" smtClean="0">
                <a:sym typeface="Wingdings" pitchFamily="2" charset="2"/>
              </a:rPr>
              <a:t> 1BD/structure/3days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Mission </a:t>
            </a:r>
            <a:r>
              <a:rPr lang="en-US" altLang="ja-JP" dirty="0" smtClean="0"/>
              <a:t>of high gradient study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14348" y="1357298"/>
            <a:ext cx="7972452" cy="4768865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Understand vacuum discharge mechanism</a:t>
            </a:r>
          </a:p>
          <a:p>
            <a:pPr lvl="1"/>
            <a:r>
              <a:rPr lang="en-US" altLang="ja-JP" dirty="0" smtClean="0"/>
              <a:t>Trigger mechanism</a:t>
            </a:r>
          </a:p>
          <a:p>
            <a:pPr lvl="1"/>
            <a:r>
              <a:rPr kumimoji="1" lang="en-US" altLang="ja-JP" dirty="0" smtClean="0"/>
              <a:t>Evolution to discharge over big volume</a:t>
            </a:r>
          </a:p>
          <a:p>
            <a:pPr lvl="1"/>
            <a:r>
              <a:rPr lang="en-US" altLang="ja-JP" dirty="0" smtClean="0"/>
              <a:t>Damage mechanism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66FF"/>
                </a:solidFill>
              </a:rPr>
              <a:t>Search for</a:t>
            </a:r>
            <a:r>
              <a:rPr kumimoji="1" lang="en-US" altLang="ja-JP" dirty="0" smtClean="0">
                <a:solidFill>
                  <a:srgbClr val="0066FF"/>
                </a:solidFill>
              </a:rPr>
              <a:t> suppression technology</a:t>
            </a:r>
          </a:p>
          <a:p>
            <a:pPr lvl="1"/>
            <a:r>
              <a:rPr lang="en-US" altLang="ja-JP" dirty="0" smtClean="0"/>
              <a:t>Material, geometry, p</a:t>
            </a:r>
            <a:r>
              <a:rPr kumimoji="1" lang="en-US" altLang="ja-JP" dirty="0" smtClean="0"/>
              <a:t>rocessing method, …..</a:t>
            </a:r>
            <a:endParaRPr lang="en-US" altLang="ja-JP" dirty="0" smtClean="0"/>
          </a:p>
          <a:p>
            <a:r>
              <a:rPr kumimoji="1" lang="en-US" altLang="ja-JP" dirty="0" smtClean="0">
                <a:solidFill>
                  <a:srgbClr val="0066FF"/>
                </a:solidFill>
              </a:rPr>
              <a:t>Serve for</a:t>
            </a:r>
          </a:p>
          <a:p>
            <a:pPr lvl="1"/>
            <a:r>
              <a:rPr lang="en-US" altLang="ja-JP" dirty="0" smtClean="0"/>
              <a:t>Stable acceleration for present machines</a:t>
            </a:r>
          </a:p>
          <a:p>
            <a:pPr lvl="1"/>
            <a:r>
              <a:rPr lang="en-US" altLang="ja-JP" dirty="0" smtClean="0"/>
              <a:t>High energy accelerator such as LC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18434" name="Picture 2" descr="C:\Users\higo\2011\X-band\写真\セル写真\CIMG1877_r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2526943" cy="1741542"/>
          </a:xfrm>
          <a:prstGeom prst="rect">
            <a:avLst/>
          </a:prstGeom>
          <a:noFill/>
        </p:spPr>
      </p:pic>
      <p:grpSp>
        <p:nvGrpSpPr>
          <p:cNvPr id="14" name="グループ化 13"/>
          <p:cNvGrpSpPr/>
          <p:nvPr/>
        </p:nvGrpSpPr>
        <p:grpSpPr>
          <a:xfrm>
            <a:off x="3786182" y="1000108"/>
            <a:ext cx="3342105" cy="2469876"/>
            <a:chOff x="4500562" y="1214422"/>
            <a:chExt cx="3342105" cy="2469876"/>
          </a:xfrm>
        </p:grpSpPr>
        <p:pic>
          <p:nvPicPr>
            <p:cNvPr id="9" name="Picture 2" descr="C:\Higo\2011\X-band\Nextef\T24_Disk_#3\110308 Summary (7)\BDR vs Eacc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00562" y="1214422"/>
              <a:ext cx="3342105" cy="2469876"/>
            </a:xfrm>
            <a:prstGeom prst="rect">
              <a:avLst/>
            </a:prstGeom>
            <a:noFill/>
          </p:spPr>
        </p:pic>
        <p:cxnSp>
          <p:nvCxnSpPr>
            <p:cNvPr id="12" name="直線コネクタ 11"/>
            <p:cNvCxnSpPr/>
            <p:nvPr/>
          </p:nvCxnSpPr>
          <p:spPr>
            <a:xfrm>
              <a:off x="5012058" y="2748910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グループ化 14"/>
          <p:cNvGrpSpPr/>
          <p:nvPr/>
        </p:nvGrpSpPr>
        <p:grpSpPr>
          <a:xfrm>
            <a:off x="4000496" y="3286124"/>
            <a:ext cx="3286148" cy="2295087"/>
            <a:chOff x="4572000" y="3714752"/>
            <a:chExt cx="3286148" cy="2295087"/>
          </a:xfrm>
        </p:grpSpPr>
        <p:pic>
          <p:nvPicPr>
            <p:cNvPr id="10" name="Picture 4" descr="C:\Higo\2011\X-band\Nextef\T24_Disk_#3\110308 Summary (7)\BDR vs time semiLo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714752"/>
              <a:ext cx="3286148" cy="2295087"/>
            </a:xfrm>
            <a:prstGeom prst="rect">
              <a:avLst/>
            </a:prstGeom>
            <a:noFill/>
          </p:spPr>
        </p:pic>
        <p:cxnSp>
          <p:nvCxnSpPr>
            <p:cNvPr id="13" name="直線コネクタ 12"/>
            <p:cNvCxnSpPr/>
            <p:nvPr/>
          </p:nvCxnSpPr>
          <p:spPr>
            <a:xfrm>
              <a:off x="5123484" y="5140632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/>
          <p:cNvSpPr txBox="1"/>
          <p:nvPr/>
        </p:nvSpPr>
        <p:spPr>
          <a:xfrm>
            <a:off x="1000100" y="5572140"/>
            <a:ext cx="7232044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BDR  decreases continuously over a few thousand hours.</a:t>
            </a:r>
          </a:p>
          <a:p>
            <a:r>
              <a:rPr lang="en-US" altLang="ja-JP" sz="2400" dirty="0" smtClean="0">
                <a:solidFill>
                  <a:srgbClr val="0066FF"/>
                </a:solidFill>
              </a:rPr>
              <a:t>It meets the requirement of a linear collider, CLIC.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  <p:pic>
        <p:nvPicPr>
          <p:cNvPr id="18433" name="Picture 1" descr="C:\Users\higo\2011\X-band\写真\加速管写真\T24 as of initial RF meas at KEK before installati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3429000"/>
            <a:ext cx="2500330" cy="1829069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928694"/>
          </a:xfrm>
        </p:spPr>
        <p:txBody>
          <a:bodyPr>
            <a:noAutofit/>
          </a:bodyPr>
          <a:lstStyle/>
          <a:p>
            <a:r>
              <a:rPr lang="en-US" altLang="ja-JP" sz="4800" dirty="0" smtClean="0"/>
              <a:t>State</a:t>
            </a:r>
            <a:r>
              <a:rPr lang="en-US" altLang="ja-JP" dirty="0" smtClean="0"/>
              <a:t> of the art for LC in </a:t>
            </a:r>
            <a:r>
              <a:rPr lang="en-US" altLang="ja-JP" dirty="0" err="1" smtClean="0">
                <a:solidFill>
                  <a:srgbClr val="FF0000"/>
                </a:solidFill>
              </a:rPr>
              <a:t>undamped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000892" y="471488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Speculated from higher gradient data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/>
          </a:bodyPr>
          <a:lstStyle/>
          <a:p>
            <a:r>
              <a:rPr lang="en-US" altLang="ja-JP" sz="4800" dirty="0" smtClean="0"/>
              <a:t>State of the art for LC in </a:t>
            </a:r>
            <a:r>
              <a:rPr lang="en-US" altLang="ja-JP" sz="4800" dirty="0" smtClean="0">
                <a:solidFill>
                  <a:srgbClr val="FF0000"/>
                </a:solidFill>
              </a:rPr>
              <a:t>damped</a:t>
            </a:r>
            <a:endParaRPr kumimoji="1" lang="ja-JP" altLang="en-US" sz="4800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02402" name="Picture 2" descr="C:\Users\higo\2011\X-band\写真\加速管写真\TD24#4 Config as of reception reduc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429000"/>
            <a:ext cx="2857520" cy="1663026"/>
          </a:xfrm>
          <a:prstGeom prst="rect">
            <a:avLst/>
          </a:prstGeom>
          <a:noFill/>
        </p:spPr>
      </p:pic>
      <p:pic>
        <p:nvPicPr>
          <p:cNvPr id="8" name="Picture 3" descr="C:\Higo\2010\Reports_Papers_Conferences_Talks\100800 加速器学会　姫路\加速管高電界試験\090117_TD18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2213219" cy="1658918"/>
          </a:xfrm>
          <a:prstGeom prst="rect">
            <a:avLst/>
          </a:prstGeom>
          <a:noFill/>
        </p:spPr>
      </p:pic>
      <p:grpSp>
        <p:nvGrpSpPr>
          <p:cNvPr id="18" name="グループ化 17"/>
          <p:cNvGrpSpPr/>
          <p:nvPr/>
        </p:nvGrpSpPr>
        <p:grpSpPr>
          <a:xfrm>
            <a:off x="4071934" y="1142984"/>
            <a:ext cx="3500462" cy="2285643"/>
            <a:chOff x="4143372" y="1125734"/>
            <a:chExt cx="4000528" cy="2802959"/>
          </a:xfrm>
        </p:grpSpPr>
        <p:pic>
          <p:nvPicPr>
            <p:cNvPr id="11" name="Picture 2" descr="C:\Users\higo\2011\X-band\TD24_disk_#4\111218 Summary (8)\BDR summary T24 and TD24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43372" y="1125734"/>
              <a:ext cx="4000528" cy="2802959"/>
            </a:xfrm>
            <a:prstGeom prst="rect">
              <a:avLst/>
            </a:prstGeom>
            <a:noFill/>
          </p:spPr>
        </p:pic>
        <p:cxnSp>
          <p:nvCxnSpPr>
            <p:cNvPr id="14" name="直線コネクタ 13"/>
            <p:cNvCxnSpPr/>
            <p:nvPr/>
          </p:nvCxnSpPr>
          <p:spPr>
            <a:xfrm>
              <a:off x="4786292" y="3257550"/>
              <a:ext cx="3000396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/>
        </p:nvGrpSpPr>
        <p:grpSpPr>
          <a:xfrm>
            <a:off x="4500562" y="3357562"/>
            <a:ext cx="3024393" cy="2286016"/>
            <a:chOff x="4714876" y="3929066"/>
            <a:chExt cx="3024393" cy="2286016"/>
          </a:xfrm>
        </p:grpSpPr>
        <p:pic>
          <p:nvPicPr>
            <p:cNvPr id="12" name="Picture 2" descr="C:\Users\higo\2011\X-band\TD24_disk_#4\111218 Summary (8)\BDR evolution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14876" y="3929066"/>
              <a:ext cx="3024393" cy="2286016"/>
            </a:xfrm>
            <a:prstGeom prst="rect">
              <a:avLst/>
            </a:prstGeom>
            <a:noFill/>
          </p:spPr>
        </p:pic>
        <p:cxnSp>
          <p:nvCxnSpPr>
            <p:cNvPr id="15" name="直線コネクタ 14"/>
            <p:cNvCxnSpPr/>
            <p:nvPr/>
          </p:nvCxnSpPr>
          <p:spPr>
            <a:xfrm>
              <a:off x="5081567" y="5757863"/>
              <a:ext cx="2576533" cy="4762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テキスト ボックス 19"/>
          <p:cNvSpPr txBox="1"/>
          <p:nvPr/>
        </p:nvSpPr>
        <p:spPr>
          <a:xfrm>
            <a:off x="357158" y="5572140"/>
            <a:ext cx="857255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More BDR in damped than </a:t>
            </a:r>
            <a:r>
              <a:rPr kumimoji="1" lang="en-US" altLang="ja-JP" sz="2400" dirty="0" err="1" smtClean="0">
                <a:solidFill>
                  <a:srgbClr val="0066FF"/>
                </a:solidFill>
              </a:rPr>
              <a:t>undamped</a:t>
            </a:r>
            <a:r>
              <a:rPr kumimoji="1" lang="en-US" altLang="ja-JP" sz="2400" dirty="0" smtClean="0">
                <a:solidFill>
                  <a:srgbClr val="0066FF"/>
                </a:solidFill>
              </a:rPr>
              <a:t>, but BDR decreases as time. </a:t>
            </a:r>
            <a:r>
              <a:rPr lang="en-US" altLang="ja-JP" sz="2400" dirty="0" smtClean="0">
                <a:solidFill>
                  <a:srgbClr val="0066FF"/>
                </a:solidFill>
                <a:sym typeface="Wingdings" pitchFamily="2" charset="2"/>
              </a:rPr>
              <a:t>We are </a:t>
            </a:r>
            <a:r>
              <a:rPr kumimoji="1" lang="en-US" altLang="ja-JP" sz="2400" dirty="0" smtClean="0">
                <a:solidFill>
                  <a:srgbClr val="0066FF"/>
                </a:solidFill>
                <a:sym typeface="Wingdings" pitchFamily="2" charset="2"/>
              </a:rPr>
              <a:t>on the edge?  Need to understand and confirm!</a:t>
            </a:r>
            <a:endParaRPr kumimoji="1" lang="en-US" altLang="ja-JP" sz="2400" dirty="0" smtClean="0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igo\2011\X-band\TD24_disk_#4\111020 Summary(3)\Eacc vs #ACC-B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1214422"/>
            <a:ext cx="6715172" cy="4713422"/>
          </a:xfrm>
          <a:prstGeom prst="rect">
            <a:avLst/>
          </a:prstGeom>
          <a:noFill/>
        </p:spPr>
      </p:pic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Nextef meeting on 111020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Difference of #BD until reachin</a:t>
            </a:r>
            <a:r>
              <a:rPr lang="en-US" altLang="ja-JP" sz="3600" dirty="0" smtClean="0"/>
              <a:t>g goal</a:t>
            </a:r>
            <a:br>
              <a:rPr lang="en-US" altLang="ja-JP" sz="3600" dirty="0" smtClean="0"/>
            </a:br>
            <a:r>
              <a:rPr lang="en-US" altLang="ja-JP" sz="3600" dirty="0" smtClean="0"/>
              <a:t>BD can be </a:t>
            </a:r>
            <a:r>
              <a:rPr lang="en-US" altLang="ja-JP" sz="3600" dirty="0" smtClean="0">
                <a:solidFill>
                  <a:srgbClr val="FF0000"/>
                </a:solidFill>
              </a:rPr>
              <a:t>needed or avoided? 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786578" y="2357430"/>
            <a:ext cx="1244251" cy="461665"/>
          </a:xfrm>
          <a:prstGeom prst="rect">
            <a:avLst/>
          </a:prstGeom>
          <a:solidFill>
            <a:srgbClr val="FF9999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Damped</a:t>
            </a:r>
            <a:endParaRPr kumimoji="1" lang="ja-JP" altLang="en-US" sz="2400" dirty="0"/>
          </a:p>
        </p:txBody>
      </p:sp>
      <p:cxnSp>
        <p:nvCxnSpPr>
          <p:cNvPr id="12" name="直線矢印コネクタ 11"/>
          <p:cNvCxnSpPr>
            <a:stCxn id="10" idx="1"/>
          </p:cNvCxnSpPr>
          <p:nvPr/>
        </p:nvCxnSpPr>
        <p:spPr>
          <a:xfrm rot="10800000" flipV="1">
            <a:off x="5715008" y="2588262"/>
            <a:ext cx="1071570" cy="10550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0" idx="1"/>
          </p:cNvCxnSpPr>
          <p:nvPr/>
        </p:nvCxnSpPr>
        <p:spPr>
          <a:xfrm rot="10800000" flipV="1">
            <a:off x="5143504" y="2588262"/>
            <a:ext cx="1643074" cy="5549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285688" y="1500174"/>
            <a:ext cx="1576072" cy="461665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n-US" altLang="ja-JP" sz="2400" dirty="0" err="1" smtClean="0"/>
              <a:t>Und</a:t>
            </a:r>
            <a:r>
              <a:rPr kumimoji="1" lang="en-US" altLang="ja-JP" sz="2400" dirty="0" err="1" smtClean="0"/>
              <a:t>amped</a:t>
            </a:r>
            <a:endParaRPr kumimoji="1" lang="ja-JP" altLang="en-US" sz="2400" dirty="0"/>
          </a:p>
        </p:txBody>
      </p:sp>
      <p:cxnSp>
        <p:nvCxnSpPr>
          <p:cNvPr id="18" name="直線矢印コネクタ 17"/>
          <p:cNvCxnSpPr/>
          <p:nvPr/>
        </p:nvCxnSpPr>
        <p:spPr>
          <a:xfrm rot="16200000" flipH="1">
            <a:off x="1044047" y="2401409"/>
            <a:ext cx="1126488" cy="2143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>
            <a:off x="1500134" y="1928802"/>
            <a:ext cx="1643074" cy="12144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5857884" y="3786190"/>
            <a:ext cx="3071834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More BD’s are required for damped!?</a:t>
            </a:r>
          </a:p>
          <a:p>
            <a:r>
              <a:rPr lang="en-US" altLang="ja-JP" sz="2400" dirty="0" smtClean="0">
                <a:solidFill>
                  <a:srgbClr val="0066FF"/>
                </a:solidFill>
              </a:rPr>
              <a:t>Why?</a:t>
            </a:r>
          </a:p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Can it be reduced?</a:t>
            </a:r>
          </a:p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BD’s are essentially needed?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19099" t="27276" r="20666" b="2518"/>
          <a:stretch>
            <a:fillRect/>
          </a:stretch>
        </p:blipFill>
        <p:spPr bwMode="auto">
          <a:xfrm>
            <a:off x="6874260" y="2000240"/>
            <a:ext cx="2019219" cy="182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テキスト ボックス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 smtClean="0">
                <a:solidFill>
                  <a:srgbClr val="FF0000"/>
                </a:solidFill>
              </a:rPr>
              <a:t>Field emission </a:t>
            </a:r>
            <a:r>
              <a:rPr lang="en-US" altLang="ja-JP" sz="3600" dirty="0" smtClean="0"/>
              <a:t>seems</a:t>
            </a:r>
            <a:r>
              <a:rPr kumimoji="1" lang="en-US" altLang="ja-JP" sz="3600" dirty="0" smtClean="0"/>
              <a:t> related to high gradient</a:t>
            </a:r>
            <a:endParaRPr kumimoji="1" lang="ja-JP" altLang="en-US" sz="3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5720" y="92867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T18_Disk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3418" y="1060772"/>
            <a:ext cx="3026722" cy="333997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2285984" y="785794"/>
            <a:ext cx="271464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</a:t>
            </a:r>
          </a:p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worst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71472" y="5643578"/>
            <a:ext cx="807249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0066FF"/>
                </a:solidFill>
              </a:rPr>
              <a:t>Need to understand the relation between the two.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57984" y="92867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TD24_Disk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7" name="日付プレースホル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2011/12/20</a:t>
            </a:r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Workshop (Toshi Higo)</a:t>
            </a:r>
            <a:endParaRPr kumimoji="1" lang="ja-JP" altLang="en-US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-142908" y="1643050"/>
          <a:ext cx="2517714" cy="2571616"/>
        </p:xfrm>
        <a:graphic>
          <a:graphicData uri="http://schemas.openxmlformats.org/presentationml/2006/ole">
            <p:oleObj spid="_x0000_s104450" name="KGPlot" r:id="rId5" imgW="5486400" imgH="5486400" progId="KGraph_Plot">
              <p:embed/>
            </p:oleObj>
          </a:graphicData>
        </a:graphic>
      </p:graphicFrame>
      <p:pic>
        <p:nvPicPr>
          <p:cNvPr id="8195" name="Picture 3" descr="C:\Higo\2011\X-band\Nextef\T24_Disk_#3\110215 Dark current Yingchao\110209 T24#3 dark curren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38901" y="1484706"/>
            <a:ext cx="2368693" cy="3389290"/>
          </a:xfrm>
          <a:prstGeom prst="rect">
            <a:avLst/>
          </a:prstGeom>
          <a:noFill/>
        </p:spPr>
      </p:pic>
      <p:cxnSp>
        <p:nvCxnSpPr>
          <p:cNvPr id="12" name="直線コネクタ 11"/>
          <p:cNvCxnSpPr/>
          <p:nvPr/>
        </p:nvCxnSpPr>
        <p:spPr>
          <a:xfrm>
            <a:off x="0" y="2612065"/>
            <a:ext cx="9144000" cy="1588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42844" y="4643446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                             </a:t>
            </a:r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smtClean="0">
                <a:latin typeface="Symbol" pitchFamily="18" charset="2"/>
              </a:rPr>
              <a:t>m</a:t>
            </a:r>
            <a:endParaRPr lang="en-US" altLang="ja-JP" sz="2400" dirty="0" smtClean="0">
              <a:latin typeface="Symbol" pitchFamily="18" charset="2"/>
            </a:endParaRPr>
          </a:p>
          <a:p>
            <a:r>
              <a:rPr kumimoji="1" lang="en-US" altLang="ja-JP" sz="2400" dirty="0" smtClean="0">
                <a:solidFill>
                  <a:srgbClr val="00B050"/>
                </a:solidFill>
                <a:latin typeface="Symbol" pitchFamily="18" charset="2"/>
                <a:sym typeface="Wingdings" pitchFamily="2" charset="2"/>
              </a:rPr>
              <a:t>     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90MV/m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             70MV/m                    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100MV/m           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(80MV/m)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072330" y="142873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(51ns processing)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929190" y="1000108"/>
            <a:ext cx="164307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50"/>
                </a:solidFill>
              </a:rPr>
              <a:t>T24_Disk</a:t>
            </a:r>
          </a:p>
          <a:p>
            <a:pPr algn="ctr"/>
            <a:r>
              <a:rPr lang="en-US" altLang="ja-JP" sz="2800" dirty="0" smtClean="0">
                <a:solidFill>
                  <a:srgbClr val="00B050"/>
                </a:solidFill>
              </a:rPr>
              <a:t>best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3251</TotalTime>
  <Words>1336</Words>
  <Application>Microsoft Office PowerPoint</Application>
  <PresentationFormat>画面に合わせる (4:3)</PresentationFormat>
  <Paragraphs>362</Paragraphs>
  <Slides>29</Slides>
  <Notes>6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1" baseType="lpstr">
      <vt:lpstr>Office テーマ</vt:lpstr>
      <vt:lpstr>KGPlot</vt:lpstr>
      <vt:lpstr>Study of High Gradient Acceleration in Normal Conducting Accelerator</vt:lpstr>
      <vt:lpstr>Contents </vt:lpstr>
      <vt:lpstr>Toward higher energy Gradient in normal conducting accelerator</vt:lpstr>
      <vt:lpstr>Target gradient for LC and required stability</vt:lpstr>
      <vt:lpstr>Mission of high gradient study</vt:lpstr>
      <vt:lpstr>State of the art for LC in undamped</vt:lpstr>
      <vt:lpstr>State of the art for LC in damped</vt:lpstr>
      <vt:lpstr>Difference of #BD until reaching goal BD can be needed or avoided? </vt:lpstr>
      <vt:lpstr>スライド 9</vt:lpstr>
      <vt:lpstr>スライド 10</vt:lpstr>
      <vt:lpstr>Breakdown rate vs pulse heating  </vt:lpstr>
      <vt:lpstr>Importance of magnetic field</vt:lpstr>
      <vt:lpstr>Undamped  damped</vt:lpstr>
      <vt:lpstr>スライド 14</vt:lpstr>
      <vt:lpstr>Electromigration?</vt:lpstr>
      <vt:lpstr>What limits high gradient is:  Arc, Discharge, Breakdown, …. In vacuum</vt:lpstr>
      <vt:lpstr>We need to understand  physical mechanism of vacuum arc</vt:lpstr>
      <vt:lpstr>How to study mechanism  and develop suppression technology</vt:lpstr>
      <vt:lpstr>Keys studies supported by US-Japan</vt:lpstr>
      <vt:lpstr>SLAC/KEK prototype test flow</vt:lpstr>
      <vt:lpstr>What to be studied toward future </vt:lpstr>
      <vt:lpstr>スライド 22</vt:lpstr>
      <vt:lpstr>Scanning field emission microscope</vt:lpstr>
      <vt:lpstr>Study with single-cell setup</vt:lpstr>
      <vt:lpstr>Study damped cell</vt:lpstr>
      <vt:lpstr>Thinking of possible trails Diffusion bonding  Brazing  Clamped ?</vt:lpstr>
      <vt:lpstr>Other on-going basic tests</vt:lpstr>
      <vt:lpstr>Toward much higher gradient</vt:lpstr>
      <vt:lpstr>Conclusion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日米協力　US/Japan cooperation  Research of High Gradient Acceleration Technology for Future Accelerators  2008-2010 progress report 2011-2013 New proposal</dc:title>
  <dc:creator>Higo</dc:creator>
  <cp:lastModifiedBy>higo</cp:lastModifiedBy>
  <cp:revision>215</cp:revision>
  <dcterms:created xsi:type="dcterms:W3CDTF">2011-02-20T12:23:09Z</dcterms:created>
  <dcterms:modified xsi:type="dcterms:W3CDTF">2011-12-20T05:38:36Z</dcterms:modified>
</cp:coreProperties>
</file>